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null)" ContentType="image/x-emf"/>
  <Default Extension="package" ContentType="application/vnd.openxmlformats-officedocument.package"/>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notesMasterIdLst>
    <p:notesMasterId r:id="rId85"/>
  </p:notesMasterIdLst>
  <p:sldIdLst>
    <p:sldId id="256" r:id="rId2"/>
    <p:sldId id="258" r:id="rId3"/>
    <p:sldId id="343" r:id="rId4"/>
    <p:sldId id="344" r:id="rId5"/>
    <p:sldId id="349" r:id="rId6"/>
    <p:sldId id="347" r:id="rId7"/>
    <p:sldId id="354" r:id="rId8"/>
    <p:sldId id="351" r:id="rId9"/>
    <p:sldId id="352" r:id="rId10"/>
    <p:sldId id="355" r:id="rId11"/>
    <p:sldId id="356" r:id="rId12"/>
    <p:sldId id="289" r:id="rId13"/>
    <p:sldId id="345" r:id="rId14"/>
    <p:sldId id="346" r:id="rId15"/>
    <p:sldId id="327" r:id="rId16"/>
    <p:sldId id="293" r:id="rId17"/>
    <p:sldId id="297" r:id="rId18"/>
    <p:sldId id="305" r:id="rId19"/>
    <p:sldId id="314" r:id="rId20"/>
    <p:sldId id="317" r:id="rId21"/>
    <p:sldId id="318" r:id="rId22"/>
    <p:sldId id="319" r:id="rId23"/>
    <p:sldId id="320" r:id="rId24"/>
    <p:sldId id="324" r:id="rId25"/>
    <p:sldId id="325" r:id="rId26"/>
    <p:sldId id="326" r:id="rId27"/>
    <p:sldId id="328" r:id="rId28"/>
    <p:sldId id="357" r:id="rId29"/>
    <p:sldId id="360" r:id="rId30"/>
    <p:sldId id="358" r:id="rId31"/>
    <p:sldId id="361" r:id="rId32"/>
    <p:sldId id="362" r:id="rId33"/>
    <p:sldId id="263" r:id="rId34"/>
    <p:sldId id="264" r:id="rId35"/>
    <p:sldId id="267" r:id="rId36"/>
    <p:sldId id="268" r:id="rId37"/>
    <p:sldId id="269" r:id="rId38"/>
    <p:sldId id="270" r:id="rId39"/>
    <p:sldId id="271" r:id="rId40"/>
    <p:sldId id="275" r:id="rId41"/>
    <p:sldId id="396" r:id="rId42"/>
    <p:sldId id="395" r:id="rId43"/>
    <p:sldId id="287" r:id="rId44"/>
    <p:sldId id="288" r:id="rId45"/>
    <p:sldId id="261" r:id="rId46"/>
    <p:sldId id="262" r:id="rId47"/>
    <p:sldId id="329" r:id="rId48"/>
    <p:sldId id="376" r:id="rId49"/>
    <p:sldId id="377" r:id="rId50"/>
    <p:sldId id="378" r:id="rId51"/>
    <p:sldId id="375" r:id="rId52"/>
    <p:sldId id="331" r:id="rId53"/>
    <p:sldId id="333" r:id="rId54"/>
    <p:sldId id="335" r:id="rId55"/>
    <p:sldId id="336" r:id="rId56"/>
    <p:sldId id="337" r:id="rId57"/>
    <p:sldId id="379" r:id="rId58"/>
    <p:sldId id="339" r:id="rId59"/>
    <p:sldId id="340" r:id="rId60"/>
    <p:sldId id="341" r:id="rId61"/>
    <p:sldId id="366" r:id="rId62"/>
    <p:sldId id="363" r:id="rId63"/>
    <p:sldId id="364" r:id="rId64"/>
    <p:sldId id="367" r:id="rId65"/>
    <p:sldId id="368" r:id="rId66"/>
    <p:sldId id="370" r:id="rId67"/>
    <p:sldId id="371" r:id="rId68"/>
    <p:sldId id="372" r:id="rId69"/>
    <p:sldId id="374" r:id="rId70"/>
    <p:sldId id="380" r:id="rId71"/>
    <p:sldId id="382" r:id="rId72"/>
    <p:sldId id="383" r:id="rId73"/>
    <p:sldId id="384" r:id="rId74"/>
    <p:sldId id="385" r:id="rId75"/>
    <p:sldId id="386" r:id="rId76"/>
    <p:sldId id="387" r:id="rId77"/>
    <p:sldId id="388" r:id="rId78"/>
    <p:sldId id="389" r:id="rId79"/>
    <p:sldId id="390" r:id="rId80"/>
    <p:sldId id="391" r:id="rId81"/>
    <p:sldId id="392" r:id="rId82"/>
    <p:sldId id="393" r:id="rId83"/>
    <p:sldId id="394"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8"/>
    <p:restoredTop sz="82440"/>
  </p:normalViewPr>
  <p:slideViewPr>
    <p:cSldViewPr snapToGrid="0" snapToObjects="1">
      <p:cViewPr varScale="1">
        <p:scale>
          <a:sx n="95" d="100"/>
          <a:sy n="95" d="100"/>
        </p:scale>
        <p:origin x="27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E588B-FF23-7947-8B94-ED3877AFEC94}" type="datetimeFigureOut">
              <a:rPr lang="en-US" smtClean="0"/>
              <a:t>2/19/18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DCD6A-2EDA-CB41-B067-67F53BB1CBC5}" type="slidenum">
              <a:rPr lang="en-US" smtClean="0"/>
              <a:t>‹#›</a:t>
            </a:fld>
            <a:endParaRPr lang="en-US"/>
          </a:p>
        </p:txBody>
      </p:sp>
    </p:spTree>
    <p:extLst>
      <p:ext uri="{BB962C8B-B14F-4D97-AF65-F5344CB8AC3E}">
        <p14:creationId xmlns:p14="http://schemas.microsoft.com/office/powerpoint/2010/main" val="2121360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Climate models are systems of differential equations based on the basic laws of physics, fluid motion, and chemistry. To "run" a model, scientists divide the planet into a 3-dimensional grid, apply the basic equations, and evaluate the results. Atmospheric models calculate winds, heat transfer, radiation, relative humidity, and surface hydrology within each grid and evaluate interactions with neighboring points.</a:t>
            </a:r>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9</a:t>
            </a:fld>
            <a:endParaRPr lang="en-US"/>
          </a:p>
        </p:txBody>
      </p:sp>
    </p:spTree>
    <p:extLst>
      <p:ext uri="{BB962C8B-B14F-4D97-AF65-F5344CB8AC3E}">
        <p14:creationId xmlns:p14="http://schemas.microsoft.com/office/powerpoint/2010/main" val="712660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 variability in AOU were driven exclusively by changes in the rate of ventilation</a:t>
            </a:r>
          </a:p>
          <a:p>
            <a:r>
              <a:rPr lang="en-US" sz="1200" kern="1200" dirty="0">
                <a:solidFill>
                  <a:schemeClr val="tx1"/>
                </a:solidFill>
                <a:effectLst/>
                <a:latin typeface="+mn-lt"/>
                <a:ea typeface="+mn-ea"/>
                <a:cs typeface="+mn-cs"/>
              </a:rPr>
              <a:t>(but not the pathways of ventilation or the rate of remineralization), we would expect the</a:t>
            </a:r>
          </a:p>
          <a:p>
            <a:r>
              <a:rPr lang="en-US" sz="1200" kern="1200" dirty="0">
                <a:solidFill>
                  <a:schemeClr val="tx1"/>
                </a:solidFill>
                <a:effectLst/>
                <a:latin typeface="+mn-lt"/>
                <a:ea typeface="+mn-ea"/>
                <a:cs typeface="+mn-cs"/>
              </a:rPr>
              <a:t>age-AOU relationship to fall along one of the dashed lines. The upper region does follow</a:t>
            </a:r>
          </a:p>
          <a:p>
            <a:r>
              <a:rPr lang="en-US" sz="1200" kern="1200" dirty="0">
                <a:solidFill>
                  <a:schemeClr val="tx1"/>
                </a:solidFill>
                <a:effectLst/>
                <a:latin typeface="+mn-lt"/>
                <a:ea typeface="+mn-ea"/>
                <a:cs typeface="+mn-cs"/>
              </a:rPr>
              <a:t>this linear relationship (with a slope of 1.7mol </a:t>
            </a:r>
            <a:r>
              <a:rPr lang="en-US" sz="1200" kern="1200" dirty="0" err="1">
                <a:solidFill>
                  <a:schemeClr val="tx1"/>
                </a:solidFill>
                <a:effectLst/>
                <a:latin typeface="+mn-lt"/>
                <a:ea typeface="+mn-ea"/>
                <a:cs typeface="+mn-cs"/>
              </a:rPr>
              <a:t>yr</a:t>
            </a:r>
            <a:r>
              <a:rPr lang="en-US" sz="1200" kern="1200" dirty="0">
                <a:solidFill>
                  <a:schemeClr val="tx1"/>
                </a:solidFill>
                <a:effectLst/>
                <a:latin typeface="+mn-lt"/>
                <a:ea typeface="+mn-ea"/>
                <a:cs typeface="+mn-cs"/>
              </a:rPr>
              <a:t>􀀀1). When the age-AOU relationship</a:t>
            </a:r>
          </a:p>
          <a:p>
            <a:r>
              <a:rPr lang="en-US" sz="1200" kern="1200" dirty="0">
                <a:solidFill>
                  <a:schemeClr val="tx1"/>
                </a:solidFill>
                <a:effectLst/>
                <a:latin typeface="+mn-lt"/>
                <a:ea typeface="+mn-ea"/>
                <a:cs typeface="+mn-cs"/>
              </a:rPr>
              <a:t>does not follow these linear lines however, it indicates that other processes are influencing</a:t>
            </a:r>
          </a:p>
          <a:p>
            <a:r>
              <a:rPr lang="en-US" sz="1200" kern="1200" dirty="0">
                <a:solidFill>
                  <a:schemeClr val="tx1"/>
                </a:solidFill>
                <a:effectLst/>
                <a:latin typeface="+mn-lt"/>
                <a:ea typeface="+mn-ea"/>
                <a:cs typeface="+mn-cs"/>
              </a:rPr>
              <a:t>the spatial (and thus potentially the temporal) variability in AOU. The right-hand tail of</a:t>
            </a:r>
          </a:p>
          <a:p>
            <a:r>
              <a:rPr lang="en-US" sz="1200" kern="1200" dirty="0">
                <a:solidFill>
                  <a:schemeClr val="tx1"/>
                </a:solidFill>
                <a:effectLst/>
                <a:latin typeface="+mn-lt"/>
                <a:ea typeface="+mn-ea"/>
                <a:cs typeface="+mn-cs"/>
              </a:rPr>
              <a:t>this relationship, where the correlation is negative, does not follow the anticipated linear</a:t>
            </a:r>
          </a:p>
          <a:p>
            <a:r>
              <a:rPr lang="en-US" sz="1200" kern="1200" dirty="0">
                <a:solidFill>
                  <a:schemeClr val="tx1"/>
                </a:solidFill>
                <a:effectLst/>
                <a:latin typeface="+mn-lt"/>
                <a:ea typeface="+mn-ea"/>
                <a:cs typeface="+mn-cs"/>
              </a:rPr>
              <a:t>relationship, and therefore we can infer that some additional process is influencing the</a:t>
            </a:r>
          </a:p>
          <a:p>
            <a:r>
              <a:rPr lang="en-US" sz="1200" kern="1200" dirty="0">
                <a:solidFill>
                  <a:schemeClr val="tx1"/>
                </a:solidFill>
                <a:effectLst/>
                <a:latin typeface="+mn-lt"/>
                <a:ea typeface="+mn-ea"/>
                <a:cs typeface="+mn-cs"/>
              </a:rPr>
              <a:t>AOU-age relationship.</a:t>
            </a:r>
          </a:p>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55</a:t>
            </a:fld>
            <a:endParaRPr lang="en-US"/>
          </a:p>
        </p:txBody>
      </p:sp>
    </p:spTree>
    <p:extLst>
      <p:ext uri="{BB962C8B-B14F-4D97-AF65-F5344CB8AC3E}">
        <p14:creationId xmlns:p14="http://schemas.microsoft.com/office/powerpoint/2010/main" val="287865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57</a:t>
            </a:fld>
            <a:endParaRPr lang="en-US"/>
          </a:p>
        </p:txBody>
      </p:sp>
    </p:spTree>
    <p:extLst>
      <p:ext uri="{BB962C8B-B14F-4D97-AF65-F5344CB8AC3E}">
        <p14:creationId xmlns:p14="http://schemas.microsoft.com/office/powerpoint/2010/main" val="2893810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58</a:t>
            </a:fld>
            <a:endParaRPr lang="en-US"/>
          </a:p>
        </p:txBody>
      </p:sp>
    </p:spTree>
    <p:extLst>
      <p:ext uri="{BB962C8B-B14F-4D97-AF65-F5344CB8AC3E}">
        <p14:creationId xmlns:p14="http://schemas.microsoft.com/office/powerpoint/2010/main" val="2139285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63</a:t>
            </a:fld>
            <a:endParaRPr lang="en-US"/>
          </a:p>
        </p:txBody>
      </p:sp>
    </p:spTree>
    <p:extLst>
      <p:ext uri="{BB962C8B-B14F-4D97-AF65-F5344CB8AC3E}">
        <p14:creationId xmlns:p14="http://schemas.microsoft.com/office/powerpoint/2010/main" val="759408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66</a:t>
            </a:fld>
            <a:endParaRPr lang="en-US"/>
          </a:p>
        </p:txBody>
      </p:sp>
    </p:spTree>
    <p:extLst>
      <p:ext uri="{BB962C8B-B14F-4D97-AF65-F5344CB8AC3E}">
        <p14:creationId xmlns:p14="http://schemas.microsoft.com/office/powerpoint/2010/main" val="1166352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68</a:t>
            </a:fld>
            <a:endParaRPr lang="en-US"/>
          </a:p>
        </p:txBody>
      </p:sp>
    </p:spTree>
    <p:extLst>
      <p:ext uri="{BB962C8B-B14F-4D97-AF65-F5344CB8AC3E}">
        <p14:creationId xmlns:p14="http://schemas.microsoft.com/office/powerpoint/2010/main" val="3932199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74</a:t>
            </a:fld>
            <a:endParaRPr lang="en-US"/>
          </a:p>
        </p:txBody>
      </p:sp>
    </p:spTree>
    <p:extLst>
      <p:ext uri="{BB962C8B-B14F-4D97-AF65-F5344CB8AC3E}">
        <p14:creationId xmlns:p14="http://schemas.microsoft.com/office/powerpoint/2010/main" val="240733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10</a:t>
            </a:fld>
            <a:endParaRPr lang="en-US"/>
          </a:p>
        </p:txBody>
      </p:sp>
    </p:spTree>
    <p:extLst>
      <p:ext uri="{BB962C8B-B14F-4D97-AF65-F5344CB8AC3E}">
        <p14:creationId xmlns:p14="http://schemas.microsoft.com/office/powerpoint/2010/main" val="1229306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11</a:t>
            </a:fld>
            <a:endParaRPr lang="en-US"/>
          </a:p>
        </p:txBody>
      </p:sp>
    </p:spTree>
    <p:extLst>
      <p:ext uri="{BB962C8B-B14F-4D97-AF65-F5344CB8AC3E}">
        <p14:creationId xmlns:p14="http://schemas.microsoft.com/office/powerpoint/2010/main" val="323290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34</a:t>
            </a:fld>
            <a:endParaRPr lang="en-US"/>
          </a:p>
        </p:txBody>
      </p:sp>
    </p:spTree>
    <p:extLst>
      <p:ext uri="{BB962C8B-B14F-4D97-AF65-F5344CB8AC3E}">
        <p14:creationId xmlns:p14="http://schemas.microsoft.com/office/powerpoint/2010/main" val="2370275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A6DEF6-DF1A-2348-8F6A-5D21894DD75E}" type="slidenum">
              <a:rPr lang="en-US" smtClean="0"/>
              <a:t>37</a:t>
            </a:fld>
            <a:endParaRPr lang="en-US"/>
          </a:p>
        </p:txBody>
      </p:sp>
    </p:spTree>
    <p:extLst>
      <p:ext uri="{BB962C8B-B14F-4D97-AF65-F5344CB8AC3E}">
        <p14:creationId xmlns:p14="http://schemas.microsoft.com/office/powerpoint/2010/main" val="2102742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39</a:t>
            </a:fld>
            <a:endParaRPr lang="en-US"/>
          </a:p>
        </p:txBody>
      </p:sp>
    </p:spTree>
    <p:extLst>
      <p:ext uri="{BB962C8B-B14F-4D97-AF65-F5344CB8AC3E}">
        <p14:creationId xmlns:p14="http://schemas.microsoft.com/office/powerpoint/2010/main" val="1833692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43</a:t>
            </a:fld>
            <a:endParaRPr lang="en-US"/>
          </a:p>
        </p:txBody>
      </p:sp>
    </p:spTree>
    <p:extLst>
      <p:ext uri="{BB962C8B-B14F-4D97-AF65-F5344CB8AC3E}">
        <p14:creationId xmlns:p14="http://schemas.microsoft.com/office/powerpoint/2010/main" val="674960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47</a:t>
            </a:fld>
            <a:endParaRPr lang="en-US"/>
          </a:p>
        </p:txBody>
      </p:sp>
    </p:spTree>
    <p:extLst>
      <p:ext uri="{BB962C8B-B14F-4D97-AF65-F5344CB8AC3E}">
        <p14:creationId xmlns:p14="http://schemas.microsoft.com/office/powerpoint/2010/main" val="3279245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49</a:t>
            </a:fld>
            <a:endParaRPr lang="en-US"/>
          </a:p>
        </p:txBody>
      </p:sp>
    </p:spTree>
    <p:extLst>
      <p:ext uri="{BB962C8B-B14F-4D97-AF65-F5344CB8AC3E}">
        <p14:creationId xmlns:p14="http://schemas.microsoft.com/office/powerpoint/2010/main" val="291486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C628-ED19-4F4E-A353-B21C6443E2BA}"/>
              </a:ext>
            </a:extLst>
          </p:cNvPr>
          <p:cNvSpPr>
            <a:spLocks noGrp="1"/>
          </p:cNvSpPr>
          <p:nvPr>
            <p:ph type="ctrTitle"/>
          </p:nvPr>
        </p:nvSpPr>
        <p:spPr>
          <a:xfrm>
            <a:off x="1524000" y="1430215"/>
            <a:ext cx="9144000" cy="1906954"/>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978D6FD8-36DB-C744-89E2-C8AFDB074C37}"/>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7CFF401E-153F-CF40-BE54-5A3B93F02970}"/>
              </a:ext>
            </a:extLst>
          </p:cNvPr>
          <p:cNvSpPr>
            <a:spLocks noGrp="1"/>
          </p:cNvSpPr>
          <p:nvPr>
            <p:ph type="dt" sz="half" idx="10"/>
          </p:nvPr>
        </p:nvSpPr>
        <p:spPr/>
        <p:txBody>
          <a:bodyPr/>
          <a:lstStyle/>
          <a:p>
            <a:fld id="{B61BEF0D-F0BB-DE4B-95CE-6DB70DBA9567}" type="datetimeFigureOut">
              <a:rPr lang="en-US" smtClean="0"/>
              <a:pPr/>
              <a:t>2/19/18</a:t>
            </a:fld>
            <a:endParaRPr lang="en-US" dirty="0"/>
          </a:p>
        </p:txBody>
      </p:sp>
      <p:sp>
        <p:nvSpPr>
          <p:cNvPr id="5" name="Footer Placeholder 4">
            <a:extLst>
              <a:ext uri="{FF2B5EF4-FFF2-40B4-BE49-F238E27FC236}">
                <a16:creationId xmlns:a16="http://schemas.microsoft.com/office/drawing/2014/main" id="{E8EA2404-8336-234B-9D70-866182B16B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90E452-F96A-A94A-A00C-B7268B53BB6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980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9F938-A6B1-DE4C-BE41-4440DDD769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A6913C-238C-C044-919F-37CC424D3F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E707A4-5B38-8547-8C77-51C0B290AB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BF8CCC-340D-4F46-8769-3A21CE5C77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54AF7D-B411-5D4C-BE22-647A66F489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2C67B4-EA86-AA4A-8CA4-FFC66EBCF260}"/>
              </a:ext>
            </a:extLst>
          </p:cNvPr>
          <p:cNvSpPr>
            <a:spLocks noGrp="1"/>
          </p:cNvSpPr>
          <p:nvPr>
            <p:ph type="dt" sz="half" idx="10"/>
          </p:nvPr>
        </p:nvSpPr>
        <p:spPr/>
        <p:txBody>
          <a:bodyPr/>
          <a:lstStyle/>
          <a:p>
            <a:fld id="{B61BEF0D-F0BB-DE4B-95CE-6DB70DBA9567}" type="datetimeFigureOut">
              <a:rPr lang="en-US" smtClean="0"/>
              <a:pPr/>
              <a:t>2/19/18</a:t>
            </a:fld>
            <a:endParaRPr lang="en-US" dirty="0"/>
          </a:p>
        </p:txBody>
      </p:sp>
      <p:sp>
        <p:nvSpPr>
          <p:cNvPr id="8" name="Footer Placeholder 7">
            <a:extLst>
              <a:ext uri="{FF2B5EF4-FFF2-40B4-BE49-F238E27FC236}">
                <a16:creationId xmlns:a16="http://schemas.microsoft.com/office/drawing/2014/main" id="{21403BE3-0FCB-674A-82F7-EB15F5E402E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728B78-5B6B-6C46-8175-937BD9CB636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189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586F-74F5-F441-97DE-FC2B929E1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9121AD-0AED-A140-8E6D-CEC0C55F0189}"/>
              </a:ext>
            </a:extLst>
          </p:cNvPr>
          <p:cNvSpPr>
            <a:spLocks noGrp="1"/>
          </p:cNvSpPr>
          <p:nvPr>
            <p:ph type="dt" sz="half" idx="10"/>
          </p:nvPr>
        </p:nvSpPr>
        <p:spPr/>
        <p:txBody>
          <a:bodyPr/>
          <a:lstStyle/>
          <a:p>
            <a:fld id="{B61BEF0D-F0BB-DE4B-95CE-6DB70DBA9567}" type="datetimeFigureOut">
              <a:rPr lang="en-US" smtClean="0"/>
              <a:pPr/>
              <a:t>2/19/18</a:t>
            </a:fld>
            <a:endParaRPr lang="en-US" dirty="0"/>
          </a:p>
        </p:txBody>
      </p:sp>
      <p:sp>
        <p:nvSpPr>
          <p:cNvPr id="4" name="Footer Placeholder 3">
            <a:extLst>
              <a:ext uri="{FF2B5EF4-FFF2-40B4-BE49-F238E27FC236}">
                <a16:creationId xmlns:a16="http://schemas.microsoft.com/office/drawing/2014/main" id="{ED3E4401-1C38-E540-9390-50CFE4CA340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52F646-D777-444A-A44A-6C3857AB370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754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1963E7-F9F2-6A4A-BC3C-12D26D5494C9}"/>
              </a:ext>
            </a:extLst>
          </p:cNvPr>
          <p:cNvSpPr>
            <a:spLocks noGrp="1"/>
          </p:cNvSpPr>
          <p:nvPr>
            <p:ph type="dt" sz="half" idx="10"/>
          </p:nvPr>
        </p:nvSpPr>
        <p:spPr/>
        <p:txBody>
          <a:bodyPr/>
          <a:lstStyle/>
          <a:p>
            <a:fld id="{B61BEF0D-F0BB-DE4B-95CE-6DB70DBA9567}" type="datetimeFigureOut">
              <a:rPr lang="en-US" smtClean="0"/>
              <a:pPr/>
              <a:t>2/19/18</a:t>
            </a:fld>
            <a:endParaRPr lang="en-US" dirty="0"/>
          </a:p>
        </p:txBody>
      </p:sp>
      <p:sp>
        <p:nvSpPr>
          <p:cNvPr id="3" name="Footer Placeholder 2">
            <a:extLst>
              <a:ext uri="{FF2B5EF4-FFF2-40B4-BE49-F238E27FC236}">
                <a16:creationId xmlns:a16="http://schemas.microsoft.com/office/drawing/2014/main" id="{3EA782FD-0336-DF44-B015-707AE5C5A4E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D4DF14F-B3C6-D048-8E41-7AE4CD4B8D8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704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1383-9887-5141-B2CA-AB5F5EAD8A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6D8D1-02E9-DE42-A0FD-283D33E6F1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4C69C3-D8DD-524C-8132-B7790B73E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158928-5941-4D41-8D08-ECD88956829B}"/>
              </a:ext>
            </a:extLst>
          </p:cNvPr>
          <p:cNvSpPr>
            <a:spLocks noGrp="1"/>
          </p:cNvSpPr>
          <p:nvPr>
            <p:ph type="dt" sz="half" idx="10"/>
          </p:nvPr>
        </p:nvSpPr>
        <p:spPr/>
        <p:txBody>
          <a:bodyPr/>
          <a:lstStyle/>
          <a:p>
            <a:fld id="{B61BEF0D-F0BB-DE4B-95CE-6DB70DBA9567}" type="datetimeFigureOut">
              <a:rPr lang="en-US" smtClean="0"/>
              <a:pPr/>
              <a:t>2/19/18</a:t>
            </a:fld>
            <a:endParaRPr lang="en-US" dirty="0"/>
          </a:p>
        </p:txBody>
      </p:sp>
      <p:sp>
        <p:nvSpPr>
          <p:cNvPr id="6" name="Footer Placeholder 5">
            <a:extLst>
              <a:ext uri="{FF2B5EF4-FFF2-40B4-BE49-F238E27FC236}">
                <a16:creationId xmlns:a16="http://schemas.microsoft.com/office/drawing/2014/main" id="{015B65B3-836C-3141-AB43-E847D495DE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CFA14DA-309C-7B42-8ACF-C5E017416DE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5897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6B0B-33EB-CB42-BEC9-FF2426AD4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7897BC-9514-0E4D-87CB-5889E474EB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91333-06AF-C840-8BBF-9DA498B6CA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17FD70-B06E-DA40-A455-CECBC8EBBEAD}"/>
              </a:ext>
            </a:extLst>
          </p:cNvPr>
          <p:cNvSpPr>
            <a:spLocks noGrp="1"/>
          </p:cNvSpPr>
          <p:nvPr>
            <p:ph type="dt" sz="half" idx="10"/>
          </p:nvPr>
        </p:nvSpPr>
        <p:spPr/>
        <p:txBody>
          <a:bodyPr/>
          <a:lstStyle/>
          <a:p>
            <a:fld id="{B61BEF0D-F0BB-DE4B-95CE-6DB70DBA9567}" type="datetimeFigureOut">
              <a:rPr lang="en-US" smtClean="0"/>
              <a:pPr/>
              <a:t>2/19/18</a:t>
            </a:fld>
            <a:endParaRPr lang="en-US" dirty="0"/>
          </a:p>
        </p:txBody>
      </p:sp>
      <p:sp>
        <p:nvSpPr>
          <p:cNvPr id="6" name="Footer Placeholder 5">
            <a:extLst>
              <a:ext uri="{FF2B5EF4-FFF2-40B4-BE49-F238E27FC236}">
                <a16:creationId xmlns:a16="http://schemas.microsoft.com/office/drawing/2014/main" id="{BF7F0C5A-25B4-A242-B6C1-CF19C0F966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AF207B-5FE3-254B-B37B-560FE8FD3B0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1233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C0476-48C7-6343-9B3E-DDA56AA54B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2240B-0E35-AA4D-8F9E-680DCFA40D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8569E-29E8-DF45-9879-90097D4CE43E}"/>
              </a:ext>
            </a:extLst>
          </p:cNvPr>
          <p:cNvSpPr>
            <a:spLocks noGrp="1"/>
          </p:cNvSpPr>
          <p:nvPr>
            <p:ph type="dt" sz="half" idx="10"/>
          </p:nvPr>
        </p:nvSpPr>
        <p:spPr/>
        <p:txBody>
          <a:bodyPr/>
          <a:lstStyle/>
          <a:p>
            <a:fld id="{B61BEF0D-F0BB-DE4B-95CE-6DB70DBA9567}" type="datetimeFigureOut">
              <a:rPr lang="en-US" smtClean="0"/>
              <a:pPr/>
              <a:t>2/19/18</a:t>
            </a:fld>
            <a:endParaRPr lang="en-US" dirty="0"/>
          </a:p>
        </p:txBody>
      </p:sp>
      <p:sp>
        <p:nvSpPr>
          <p:cNvPr id="5" name="Footer Placeholder 4">
            <a:extLst>
              <a:ext uri="{FF2B5EF4-FFF2-40B4-BE49-F238E27FC236}">
                <a16:creationId xmlns:a16="http://schemas.microsoft.com/office/drawing/2014/main" id="{C4AC9DA1-953A-734D-8C52-C1459F5A24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653126-8A2A-6D4C-ACAF-566D006A934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3358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946522-7639-6E4A-A466-C0EBFE743D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11975A-0A19-C245-8D57-C22E31EECE8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25B653-AE5E-3F4A-B15F-EB63CC14054A}"/>
              </a:ext>
            </a:extLst>
          </p:cNvPr>
          <p:cNvSpPr>
            <a:spLocks noGrp="1"/>
          </p:cNvSpPr>
          <p:nvPr>
            <p:ph type="dt" sz="half" idx="10"/>
          </p:nvPr>
        </p:nvSpPr>
        <p:spPr/>
        <p:txBody>
          <a:bodyPr/>
          <a:lstStyle/>
          <a:p>
            <a:fld id="{B61BEF0D-F0BB-DE4B-95CE-6DB70DBA9567}" type="datetimeFigureOut">
              <a:rPr lang="en-US" smtClean="0"/>
              <a:pPr/>
              <a:t>2/19/18</a:t>
            </a:fld>
            <a:endParaRPr lang="en-US" dirty="0"/>
          </a:p>
        </p:txBody>
      </p:sp>
      <p:sp>
        <p:nvSpPr>
          <p:cNvPr id="5" name="Footer Placeholder 4">
            <a:extLst>
              <a:ext uri="{FF2B5EF4-FFF2-40B4-BE49-F238E27FC236}">
                <a16:creationId xmlns:a16="http://schemas.microsoft.com/office/drawing/2014/main" id="{20D88AA1-A08A-D343-8A22-4C7C4E98A8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B4A711-08CF-364F-B2AC-77EBFABA48D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999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dirty="0">
                <a:solidFill>
                  <a:schemeClr val="bg2">
                    <a:lumMod val="90000"/>
                  </a:schemeClr>
                </a:solidFill>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dirty="0">
                <a:solidFill>
                  <a:schemeClr val="bg2">
                    <a:lumMod val="90000"/>
                  </a:schemeClr>
                </a:solidFill>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dirty="0">
                <a:solidFill>
                  <a:schemeClr val="bg2">
                    <a:lumMod val="90000"/>
                  </a:schemeClr>
                </a:solidFill>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dirty="0">
                <a:solidFill>
                  <a:schemeClr val="bg2">
                    <a:lumMod val="90000"/>
                  </a:schemeClr>
                </a:solidFill>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dirty="0">
                <a:solidFill>
                  <a:schemeClr val="bg2">
                    <a:lumMod val="90000"/>
                  </a:schemeClr>
                </a:solidFill>
              </a:rPr>
              <a:t>Conclusions</a:t>
            </a:r>
          </a:p>
        </p:txBody>
      </p:sp>
    </p:spTree>
    <p:extLst>
      <p:ext uri="{BB962C8B-B14F-4D97-AF65-F5344CB8AC3E}">
        <p14:creationId xmlns:p14="http://schemas.microsoft.com/office/powerpoint/2010/main" val="108287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dirty="0">
                <a:solidFill>
                  <a:schemeClr val="bg2">
                    <a:lumMod val="90000"/>
                  </a:schemeClr>
                </a:solidFill>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dirty="0">
                <a:solidFill>
                  <a:schemeClr val="bg2">
                    <a:lumMod val="90000"/>
                  </a:schemeClr>
                </a:solidFill>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dirty="0">
                <a:solidFill>
                  <a:schemeClr val="bg2">
                    <a:lumMod val="90000"/>
                  </a:schemeClr>
                </a:solidFill>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dirty="0">
                <a:solidFill>
                  <a:schemeClr val="bg2">
                    <a:lumMod val="90000"/>
                  </a:schemeClr>
                </a:solidFill>
              </a:rPr>
              <a:t>Conclusions</a:t>
            </a:r>
          </a:p>
        </p:txBody>
      </p:sp>
    </p:spTree>
    <p:extLst>
      <p:ext uri="{BB962C8B-B14F-4D97-AF65-F5344CB8AC3E}">
        <p14:creationId xmlns:p14="http://schemas.microsoft.com/office/powerpoint/2010/main" val="3731567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dirty="0">
                <a:solidFill>
                  <a:schemeClr val="bg2">
                    <a:lumMod val="90000"/>
                  </a:schemeClr>
                </a:solidFill>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dirty="0">
                <a:solidFill>
                  <a:schemeClr val="bg2">
                    <a:lumMod val="90000"/>
                  </a:schemeClr>
                </a:solidFill>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dirty="0">
                <a:solidFill>
                  <a:schemeClr val="bg2">
                    <a:lumMod val="90000"/>
                  </a:schemeClr>
                </a:solidFill>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dirty="0">
                <a:solidFill>
                  <a:schemeClr val="bg2">
                    <a:lumMod val="90000"/>
                  </a:schemeClr>
                </a:solidFill>
              </a:rPr>
              <a:t>Conclusions</a:t>
            </a:r>
          </a:p>
        </p:txBody>
      </p:sp>
    </p:spTree>
    <p:extLst>
      <p:ext uri="{BB962C8B-B14F-4D97-AF65-F5344CB8AC3E}">
        <p14:creationId xmlns:p14="http://schemas.microsoft.com/office/powerpoint/2010/main" val="418714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dirty="0">
                <a:solidFill>
                  <a:schemeClr val="bg2">
                    <a:lumMod val="90000"/>
                  </a:schemeClr>
                </a:solidFill>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dirty="0">
                <a:solidFill>
                  <a:schemeClr val="bg2">
                    <a:lumMod val="90000"/>
                  </a:schemeClr>
                </a:solidFill>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dirty="0">
                <a:solidFill>
                  <a:schemeClr val="bg2">
                    <a:lumMod val="90000"/>
                  </a:schemeClr>
                </a:solidFill>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dirty="0">
                <a:solidFill>
                  <a:schemeClr val="bg2">
                    <a:lumMod val="90000"/>
                  </a:schemeClr>
                </a:solidFill>
              </a:rPr>
              <a:t>Conclusions</a:t>
            </a:r>
          </a:p>
        </p:txBody>
      </p:sp>
    </p:spTree>
    <p:extLst>
      <p:ext uri="{BB962C8B-B14F-4D97-AF65-F5344CB8AC3E}">
        <p14:creationId xmlns:p14="http://schemas.microsoft.com/office/powerpoint/2010/main" val="38996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dirty="0">
                <a:solidFill>
                  <a:schemeClr val="bg2">
                    <a:lumMod val="90000"/>
                  </a:schemeClr>
                </a:solidFill>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dirty="0">
                <a:solidFill>
                  <a:schemeClr val="bg2">
                    <a:lumMod val="90000"/>
                  </a:schemeClr>
                </a:solidFill>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dirty="0">
                <a:solidFill>
                  <a:schemeClr val="bg2">
                    <a:lumMod val="90000"/>
                  </a:schemeClr>
                </a:solidFill>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dirty="0">
                <a:solidFill>
                  <a:schemeClr val="bg2">
                    <a:lumMod val="90000"/>
                  </a:schemeClr>
                </a:solidFill>
              </a:rPr>
              <a:t>Conclusions</a:t>
            </a:r>
          </a:p>
        </p:txBody>
      </p:sp>
    </p:spTree>
    <p:extLst>
      <p:ext uri="{BB962C8B-B14F-4D97-AF65-F5344CB8AC3E}">
        <p14:creationId xmlns:p14="http://schemas.microsoft.com/office/powerpoint/2010/main" val="486559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dirty="0">
                <a:solidFill>
                  <a:schemeClr val="bg2">
                    <a:lumMod val="90000"/>
                  </a:schemeClr>
                </a:solidFill>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dirty="0">
                <a:solidFill>
                  <a:schemeClr val="bg2">
                    <a:lumMod val="90000"/>
                  </a:schemeClr>
                </a:solidFill>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dirty="0">
                <a:solidFill>
                  <a:schemeClr val="bg2">
                    <a:lumMod val="90000"/>
                  </a:schemeClr>
                </a:solidFill>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dirty="0">
                <a:solidFill>
                  <a:schemeClr val="bg2">
                    <a:lumMod val="90000"/>
                  </a:schemeClr>
                </a:solidFill>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Conclusions</a:t>
            </a:r>
          </a:p>
        </p:txBody>
      </p:sp>
    </p:spTree>
    <p:extLst>
      <p:ext uri="{BB962C8B-B14F-4D97-AF65-F5344CB8AC3E}">
        <p14:creationId xmlns:p14="http://schemas.microsoft.com/office/powerpoint/2010/main" val="148049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505A-BFF1-3245-903E-2251F62876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A0E86D-8E48-2A4F-99FC-53D6C0CD7E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F4A522-4EA4-9344-850E-D7D4135A2C00}"/>
              </a:ext>
            </a:extLst>
          </p:cNvPr>
          <p:cNvSpPr>
            <a:spLocks noGrp="1"/>
          </p:cNvSpPr>
          <p:nvPr>
            <p:ph type="dt" sz="half" idx="10"/>
          </p:nvPr>
        </p:nvSpPr>
        <p:spPr/>
        <p:txBody>
          <a:bodyPr/>
          <a:lstStyle/>
          <a:p>
            <a:fld id="{B61BEF0D-F0BB-DE4B-95CE-6DB70DBA9567}" type="datetimeFigureOut">
              <a:rPr lang="en-US" smtClean="0"/>
              <a:pPr/>
              <a:t>2/19/18</a:t>
            </a:fld>
            <a:endParaRPr lang="en-US" dirty="0"/>
          </a:p>
        </p:txBody>
      </p:sp>
      <p:sp>
        <p:nvSpPr>
          <p:cNvPr id="5" name="Footer Placeholder 4">
            <a:extLst>
              <a:ext uri="{FF2B5EF4-FFF2-40B4-BE49-F238E27FC236}">
                <a16:creationId xmlns:a16="http://schemas.microsoft.com/office/drawing/2014/main" id="{CDCCEEF9-D838-844E-8390-84F55B929F0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030BBD-29C9-D240-BD16-219A0909AEA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868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2A1-DC62-F740-96FF-B9DCE7F16C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5B11A7-26EF-B144-B5C4-5A911A6B3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039B77-5806-BE49-BDFF-16D0C2B008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ECD26E-05F0-7840-B08F-DC9DD265CFB8}"/>
              </a:ext>
            </a:extLst>
          </p:cNvPr>
          <p:cNvSpPr>
            <a:spLocks noGrp="1"/>
          </p:cNvSpPr>
          <p:nvPr>
            <p:ph type="dt" sz="half" idx="10"/>
          </p:nvPr>
        </p:nvSpPr>
        <p:spPr/>
        <p:txBody>
          <a:bodyPr/>
          <a:lstStyle/>
          <a:p>
            <a:fld id="{B61BEF0D-F0BB-DE4B-95CE-6DB70DBA9567}" type="datetimeFigureOut">
              <a:rPr lang="en-US" smtClean="0"/>
              <a:pPr/>
              <a:t>2/19/18</a:t>
            </a:fld>
            <a:endParaRPr lang="en-US" dirty="0"/>
          </a:p>
        </p:txBody>
      </p:sp>
      <p:sp>
        <p:nvSpPr>
          <p:cNvPr id="6" name="Footer Placeholder 5">
            <a:extLst>
              <a:ext uri="{FF2B5EF4-FFF2-40B4-BE49-F238E27FC236}">
                <a16:creationId xmlns:a16="http://schemas.microsoft.com/office/drawing/2014/main" id="{1ECB8495-3F26-F342-A10D-BB2E6DE2E4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E5696F-E0BB-5645-82A3-25A4807BADD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123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B84638-F27E-2048-86C1-E8C0B43B9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12C4E-ECEC-1C47-8200-3D39C6AC0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F1900-D0BA-B643-9F3A-B16269624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2/19/18</a:t>
            </a:fld>
            <a:endParaRPr lang="en-US" dirty="0"/>
          </a:p>
        </p:txBody>
      </p:sp>
      <p:sp>
        <p:nvSpPr>
          <p:cNvPr id="5" name="Footer Placeholder 4">
            <a:extLst>
              <a:ext uri="{FF2B5EF4-FFF2-40B4-BE49-F238E27FC236}">
                <a16:creationId xmlns:a16="http://schemas.microsoft.com/office/drawing/2014/main" id="{A822A365-3020-BA41-95E1-BC9788F71E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F9E66DF-059D-E04F-8918-A4F780437A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60737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91" r:id="rId3"/>
    <p:sldLayoutId id="2147483792" r:id="rId4"/>
    <p:sldLayoutId id="2147483793" r:id="rId5"/>
    <p:sldLayoutId id="2147483794" r:id="rId6"/>
    <p:sldLayoutId id="2147483795"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20.emf"/><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package" Target="../embeddings/package1.package"/><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oleObject" Target="../embeddings/oleObject1.bin"/><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8.(nul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0.(nul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2.(nul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0.(nul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2.(nul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0.(nul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22.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gif"/></Relationships>
</file>

<file path=ppt/slides/_rels/slide7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6.(nul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7.(nul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8.(nul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9.(nul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50.(nul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2.(nul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1.(nul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52.(nul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3.(nul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4.(nul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57.(nul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F78ED7-07C4-4E42-9FA7-556F50CE396C}"/>
              </a:ext>
            </a:extLst>
          </p:cNvPr>
          <p:cNvPicPr>
            <a:picLocks noChangeAspect="1"/>
          </p:cNvPicPr>
          <p:nvPr/>
        </p:nvPicPr>
        <p:blipFill rotWithShape="1">
          <a:blip r:embed="rId2">
            <a:alphaModFix amt="50000"/>
            <a:extLst/>
          </a:blip>
          <a:srcRect t="21259" b="22491"/>
          <a:stretch/>
        </p:blipFill>
        <p:spPr>
          <a:xfrm>
            <a:off x="20" y="1"/>
            <a:ext cx="12191980" cy="6857999"/>
          </a:xfrm>
          <a:prstGeom prst="rect">
            <a:avLst/>
          </a:prstGeom>
        </p:spPr>
      </p:pic>
      <p:sp>
        <p:nvSpPr>
          <p:cNvPr id="2" name="Title 1">
            <a:extLst>
              <a:ext uri="{FF2B5EF4-FFF2-40B4-BE49-F238E27FC236}">
                <a16:creationId xmlns:a16="http://schemas.microsoft.com/office/drawing/2014/main" id="{C4E84133-3A1F-4045-9ACE-6274A01AF74E}"/>
              </a:ext>
            </a:extLst>
          </p:cNvPr>
          <p:cNvSpPr>
            <a:spLocks noGrp="1"/>
          </p:cNvSpPr>
          <p:nvPr>
            <p:ph type="ctrTitle"/>
          </p:nvPr>
        </p:nvSpPr>
        <p:spPr>
          <a:xfrm>
            <a:off x="1524000" y="1122362"/>
            <a:ext cx="9144000" cy="2900518"/>
          </a:xfrm>
        </p:spPr>
        <p:txBody>
          <a:bodyPr>
            <a:normAutofit/>
          </a:bodyPr>
          <a:lstStyle/>
          <a:p>
            <a:r>
              <a:rPr lang="en-US">
                <a:solidFill>
                  <a:srgbClr val="FFFFFF"/>
                </a:solidFill>
              </a:rPr>
              <a:t>Investigating Multi-Decadal Atmosphere &amp; Ocean Variability</a:t>
            </a:r>
          </a:p>
        </p:txBody>
      </p:sp>
      <p:sp>
        <p:nvSpPr>
          <p:cNvPr id="3" name="Subtitle 2">
            <a:extLst>
              <a:ext uri="{FF2B5EF4-FFF2-40B4-BE49-F238E27FC236}">
                <a16:creationId xmlns:a16="http://schemas.microsoft.com/office/drawing/2014/main" id="{32F05D29-949F-914D-AC5D-366E0106A232}"/>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latin typeface="+mj-lt"/>
              </a:rPr>
              <a:t>Jordan L Thomas </a:t>
            </a:r>
          </a:p>
          <a:p>
            <a:r>
              <a:rPr lang="en-US" sz="1700">
                <a:solidFill>
                  <a:srgbClr val="FFFFFF"/>
                </a:solidFill>
                <a:latin typeface="+mj-lt"/>
              </a:rPr>
              <a:t>Thesis Presentation</a:t>
            </a:r>
          </a:p>
          <a:p>
            <a:r>
              <a:rPr lang="en-US" sz="1700">
                <a:solidFill>
                  <a:srgbClr val="FFFFFF"/>
                </a:solidFill>
                <a:latin typeface="+mj-lt"/>
              </a:rPr>
              <a:t>February 20, 2018</a:t>
            </a:r>
          </a:p>
          <a:p>
            <a:endParaRPr lang="en-US" sz="1700">
              <a:solidFill>
                <a:srgbClr val="FFFFFF"/>
              </a:solidFill>
              <a:latin typeface="+mj-lt"/>
            </a:endParaRPr>
          </a:p>
        </p:txBody>
      </p:sp>
    </p:spTree>
    <p:extLst>
      <p:ext uri="{BB962C8B-B14F-4D97-AF65-F5344CB8AC3E}">
        <p14:creationId xmlns:p14="http://schemas.microsoft.com/office/powerpoint/2010/main" val="317842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2673"/>
    </mc:Choice>
    <mc:Fallback xmlns="">
      <p:transition spd="slow" advTm="226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81A5-9931-5B4F-A39E-DF03303C6194}"/>
              </a:ext>
            </a:extLst>
          </p:cNvPr>
          <p:cNvSpPr>
            <a:spLocks noGrp="1"/>
          </p:cNvSpPr>
          <p:nvPr>
            <p:ph type="title"/>
          </p:nvPr>
        </p:nvSpPr>
        <p:spPr/>
        <p:txBody>
          <a:bodyPr/>
          <a:lstStyle/>
          <a:p>
            <a:r>
              <a:rPr lang="en-US" dirty="0"/>
              <a:t>Climate Modeling</a:t>
            </a:r>
          </a:p>
        </p:txBody>
      </p:sp>
      <p:pic>
        <p:nvPicPr>
          <p:cNvPr id="4" name="Picture 3" descr="Screen Shot 2017-01-25 at 12.33.36 PM.png">
            <a:extLst>
              <a:ext uri="{FF2B5EF4-FFF2-40B4-BE49-F238E27FC236}">
                <a16:creationId xmlns:a16="http://schemas.microsoft.com/office/drawing/2014/main" id="{9B4F60FC-C169-424F-B3EE-DA8B15CCC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790" y="1485853"/>
            <a:ext cx="6434666" cy="4487192"/>
          </a:xfrm>
          <a:prstGeom prst="rect">
            <a:avLst/>
          </a:prstGeom>
        </p:spPr>
      </p:pic>
      <p:sp>
        <p:nvSpPr>
          <p:cNvPr id="5" name="TextBox 4">
            <a:extLst>
              <a:ext uri="{FF2B5EF4-FFF2-40B4-BE49-F238E27FC236}">
                <a16:creationId xmlns:a16="http://schemas.microsoft.com/office/drawing/2014/main" id="{75A1DF00-0AA6-E845-A80C-0349E62E1E24}"/>
              </a:ext>
            </a:extLst>
          </p:cNvPr>
          <p:cNvSpPr txBox="1"/>
          <p:nvPr/>
        </p:nvSpPr>
        <p:spPr>
          <a:xfrm>
            <a:off x="683560" y="5973045"/>
            <a:ext cx="5311588" cy="369332"/>
          </a:xfrm>
          <a:prstGeom prst="rect">
            <a:avLst/>
          </a:prstGeom>
          <a:noFill/>
        </p:spPr>
        <p:txBody>
          <a:bodyPr wrap="square" rtlCol="0">
            <a:spAutoFit/>
          </a:bodyPr>
          <a:lstStyle/>
          <a:p>
            <a:r>
              <a:rPr lang="en-US" dirty="0">
                <a:solidFill>
                  <a:schemeClr val="tx1">
                    <a:lumMod val="65000"/>
                    <a:lumOff val="35000"/>
                  </a:schemeClr>
                </a:solidFill>
              </a:rPr>
              <a:t>~ 400,000 Lines of Code</a:t>
            </a:r>
          </a:p>
        </p:txBody>
      </p:sp>
      <p:sp>
        <p:nvSpPr>
          <p:cNvPr id="6" name="Oval 5">
            <a:extLst>
              <a:ext uri="{FF2B5EF4-FFF2-40B4-BE49-F238E27FC236}">
                <a16:creationId xmlns:a16="http://schemas.microsoft.com/office/drawing/2014/main" id="{1DCE8543-904C-5F41-854F-C439EEDC41D5}"/>
              </a:ext>
            </a:extLst>
          </p:cNvPr>
          <p:cNvSpPr/>
          <p:nvPr/>
        </p:nvSpPr>
        <p:spPr>
          <a:xfrm>
            <a:off x="6024284" y="1667436"/>
            <a:ext cx="739588" cy="645459"/>
          </a:xfrm>
          <a:prstGeom prst="ellipse">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AF198B-60B9-874C-A84B-3F67D81A5D4F}"/>
              </a:ext>
            </a:extLst>
          </p:cNvPr>
          <p:cNvSpPr/>
          <p:nvPr/>
        </p:nvSpPr>
        <p:spPr>
          <a:xfrm>
            <a:off x="5386545" y="3742897"/>
            <a:ext cx="1283198" cy="645459"/>
          </a:xfrm>
          <a:prstGeom prst="ellipse">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9F81DF7-DE15-E34F-B20F-E31FAD4EF30E}"/>
              </a:ext>
            </a:extLst>
          </p:cNvPr>
          <p:cNvSpPr/>
          <p:nvPr/>
        </p:nvSpPr>
        <p:spPr>
          <a:xfrm>
            <a:off x="2599766" y="1667435"/>
            <a:ext cx="739588" cy="645459"/>
          </a:xfrm>
          <a:prstGeom prst="ellipse">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422BAE-5A02-EE4B-BEBB-0D3E5720CC43}"/>
              </a:ext>
            </a:extLst>
          </p:cNvPr>
          <p:cNvSpPr txBox="1"/>
          <p:nvPr/>
        </p:nvSpPr>
        <p:spPr>
          <a:xfrm>
            <a:off x="7678521" y="1694328"/>
            <a:ext cx="4249020" cy="1323439"/>
          </a:xfrm>
          <a:prstGeom prst="rect">
            <a:avLst/>
          </a:prstGeom>
          <a:noFill/>
        </p:spPr>
        <p:txBody>
          <a:bodyPr wrap="square" rtlCol="0">
            <a:spAutoFit/>
          </a:bodyPr>
          <a:lstStyle/>
          <a:p>
            <a:r>
              <a:rPr lang="en-US" sz="2000" dirty="0">
                <a:latin typeface="+mj-lt"/>
              </a:rPr>
              <a:t>1. Pre-industrial Control Simulation</a:t>
            </a:r>
          </a:p>
          <a:p>
            <a:r>
              <a:rPr lang="en-US" sz="2000" dirty="0">
                <a:latin typeface="+mj-lt"/>
              </a:rPr>
              <a:t>     (“</a:t>
            </a:r>
            <a:r>
              <a:rPr lang="en-US" sz="2000" dirty="0" err="1">
                <a:latin typeface="+mj-lt"/>
              </a:rPr>
              <a:t>piControl</a:t>
            </a:r>
            <a:r>
              <a:rPr lang="en-US" sz="2000" dirty="0">
                <a:latin typeface="+mj-lt"/>
              </a:rPr>
              <a:t>”)</a:t>
            </a:r>
          </a:p>
          <a:p>
            <a:endParaRPr lang="en-US" sz="2000" dirty="0">
              <a:latin typeface="+mj-lt"/>
            </a:endParaRPr>
          </a:p>
          <a:p>
            <a:r>
              <a:rPr lang="en-US" sz="2000" dirty="0">
                <a:latin typeface="+mj-lt"/>
              </a:rPr>
              <a:t>     No anthropogenic forcing</a:t>
            </a:r>
          </a:p>
        </p:txBody>
      </p:sp>
      <p:cxnSp>
        <p:nvCxnSpPr>
          <p:cNvPr id="11" name="Straight Connector 10">
            <a:extLst>
              <a:ext uri="{FF2B5EF4-FFF2-40B4-BE49-F238E27FC236}">
                <a16:creationId xmlns:a16="http://schemas.microsoft.com/office/drawing/2014/main" id="{CCE7F519-65E1-3D45-8435-EC4982CE9A22}"/>
              </a:ext>
            </a:extLst>
          </p:cNvPr>
          <p:cNvCxnSpPr/>
          <p:nvPr/>
        </p:nvCxnSpPr>
        <p:spPr>
          <a:xfrm>
            <a:off x="5356413" y="3742897"/>
            <a:ext cx="1277470" cy="672353"/>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E98CE0D8-B1AC-D149-92EC-6B2EB6C96545}"/>
              </a:ext>
            </a:extLst>
          </p:cNvPr>
          <p:cNvCxnSpPr>
            <a:cxnSpLocks/>
          </p:cNvCxnSpPr>
          <p:nvPr/>
        </p:nvCxnSpPr>
        <p:spPr>
          <a:xfrm flipV="1">
            <a:off x="5356413" y="3742897"/>
            <a:ext cx="1277470" cy="672353"/>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sp>
        <p:nvSpPr>
          <p:cNvPr id="16" name="TextBox 15">
            <a:extLst>
              <a:ext uri="{FF2B5EF4-FFF2-40B4-BE49-F238E27FC236}">
                <a16:creationId xmlns:a16="http://schemas.microsoft.com/office/drawing/2014/main" id="{68113EDB-7EB8-4947-B649-8FB9AC0E871E}"/>
              </a:ext>
            </a:extLst>
          </p:cNvPr>
          <p:cNvSpPr txBox="1"/>
          <p:nvPr/>
        </p:nvSpPr>
        <p:spPr>
          <a:xfrm>
            <a:off x="7678521" y="3611414"/>
            <a:ext cx="4351554" cy="1938992"/>
          </a:xfrm>
          <a:prstGeom prst="rect">
            <a:avLst/>
          </a:prstGeom>
          <a:noFill/>
        </p:spPr>
        <p:txBody>
          <a:bodyPr wrap="square" rtlCol="0">
            <a:spAutoFit/>
          </a:bodyPr>
          <a:lstStyle/>
          <a:p>
            <a:r>
              <a:rPr lang="en-US" sz="2000" dirty="0">
                <a:latin typeface="+mj-lt"/>
              </a:rPr>
              <a:t>2. Historical Simulation </a:t>
            </a:r>
          </a:p>
          <a:p>
            <a:endParaRPr lang="en-US" sz="2000" dirty="0">
              <a:latin typeface="+mj-lt"/>
            </a:endParaRPr>
          </a:p>
          <a:p>
            <a:r>
              <a:rPr lang="en-US" sz="2000" dirty="0">
                <a:latin typeface="+mj-lt"/>
              </a:rPr>
              <a:t>     Simulation of recent past</a:t>
            </a:r>
          </a:p>
          <a:p>
            <a:endParaRPr lang="en-US" sz="2000" dirty="0">
              <a:latin typeface="+mj-lt"/>
            </a:endParaRPr>
          </a:p>
          <a:p>
            <a:r>
              <a:rPr lang="en-US" sz="2000" dirty="0">
                <a:latin typeface="+mj-lt"/>
              </a:rPr>
              <a:t>     Historical (1850-2005) anthropogenic     </a:t>
            </a:r>
          </a:p>
          <a:p>
            <a:r>
              <a:rPr lang="en-US" sz="2000" dirty="0">
                <a:latin typeface="+mj-lt"/>
              </a:rPr>
              <a:t>     forcing. </a:t>
            </a:r>
          </a:p>
        </p:txBody>
      </p:sp>
    </p:spTree>
    <p:custDataLst>
      <p:tags r:id="rId1"/>
    </p:custDataLst>
    <p:extLst>
      <p:ext uri="{BB962C8B-B14F-4D97-AF65-F5344CB8AC3E}">
        <p14:creationId xmlns:p14="http://schemas.microsoft.com/office/powerpoint/2010/main" val="2559958595"/>
      </p:ext>
    </p:extLst>
  </p:cSld>
  <p:clrMapOvr>
    <a:masterClrMapping/>
  </p:clrMapOvr>
  <mc:AlternateContent xmlns:mc="http://schemas.openxmlformats.org/markup-compatibility/2006" xmlns:p14="http://schemas.microsoft.com/office/powerpoint/2010/main">
    <mc:Choice Requires="p14">
      <p:transition spd="slow" p14:dur="2000" advTm="105562"/>
    </mc:Choice>
    <mc:Fallback xmlns="">
      <p:transition spd="slow" advTm="1055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9EE5-04C2-C04B-BBB4-E3300F0AC6D5}"/>
              </a:ext>
            </a:extLst>
          </p:cNvPr>
          <p:cNvSpPr>
            <a:spLocks noGrp="1"/>
          </p:cNvSpPr>
          <p:nvPr>
            <p:ph type="title"/>
          </p:nvPr>
        </p:nvSpPr>
        <p:spPr/>
        <p:txBody>
          <a:bodyPr/>
          <a:lstStyle/>
          <a:p>
            <a:r>
              <a:rPr lang="en-US" dirty="0"/>
              <a:t>Two Types of Climate Simulations</a:t>
            </a:r>
          </a:p>
        </p:txBody>
      </p:sp>
      <p:sp>
        <p:nvSpPr>
          <p:cNvPr id="3" name="Content Placeholder 2">
            <a:extLst>
              <a:ext uri="{FF2B5EF4-FFF2-40B4-BE49-F238E27FC236}">
                <a16:creationId xmlns:a16="http://schemas.microsoft.com/office/drawing/2014/main" id="{6CAB98B7-794F-664F-A667-80527786F2E6}"/>
              </a:ext>
            </a:extLst>
          </p:cNvPr>
          <p:cNvSpPr>
            <a:spLocks noGrp="1"/>
          </p:cNvSpPr>
          <p:nvPr>
            <p:ph idx="1"/>
          </p:nvPr>
        </p:nvSpPr>
        <p:spPr>
          <a:xfrm>
            <a:off x="6613925" y="5902976"/>
            <a:ext cx="5020056" cy="450608"/>
          </a:xfrm>
        </p:spPr>
        <p:txBody>
          <a:bodyPr/>
          <a:lstStyle/>
          <a:p>
            <a:pPr marL="0" indent="0" algn="ctr">
              <a:buNone/>
            </a:pPr>
            <a:r>
              <a:rPr lang="en-US" dirty="0">
                <a:latin typeface="+mj-lt"/>
              </a:rPr>
              <a:t>  Historical Simulation</a:t>
            </a:r>
          </a:p>
        </p:txBody>
      </p:sp>
      <p:sp>
        <p:nvSpPr>
          <p:cNvPr id="4" name="Content Placeholder 2">
            <a:extLst>
              <a:ext uri="{FF2B5EF4-FFF2-40B4-BE49-F238E27FC236}">
                <a16:creationId xmlns:a16="http://schemas.microsoft.com/office/drawing/2014/main" id="{FF2E7E5C-0112-7B4F-A7AB-95B056132B35}"/>
              </a:ext>
            </a:extLst>
          </p:cNvPr>
          <p:cNvSpPr txBox="1">
            <a:spLocks/>
          </p:cNvSpPr>
          <p:nvPr/>
        </p:nvSpPr>
        <p:spPr>
          <a:xfrm>
            <a:off x="733930" y="5902976"/>
            <a:ext cx="5021179" cy="434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Pre-Industrial Control Simulation  </a:t>
            </a:r>
          </a:p>
        </p:txBody>
      </p:sp>
      <p:sp>
        <p:nvSpPr>
          <p:cNvPr id="6" name="Rounded Rectangle 5">
            <a:extLst>
              <a:ext uri="{FF2B5EF4-FFF2-40B4-BE49-F238E27FC236}">
                <a16:creationId xmlns:a16="http://schemas.microsoft.com/office/drawing/2014/main" id="{CCEF20E4-E01B-3A4A-AAE5-966D051DC03E}"/>
              </a:ext>
            </a:extLst>
          </p:cNvPr>
          <p:cNvSpPr/>
          <p:nvPr/>
        </p:nvSpPr>
        <p:spPr>
          <a:xfrm>
            <a:off x="4529007" y="1789698"/>
            <a:ext cx="3609473" cy="902368"/>
          </a:xfrm>
          <a:prstGeom prst="roundRect">
            <a:avLst/>
          </a:prstGeom>
          <a:solidFill>
            <a:schemeClr val="accent5">
              <a:alpha val="58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D4EB1B-EE77-8644-944A-E1DFD7F58176}"/>
              </a:ext>
            </a:extLst>
          </p:cNvPr>
          <p:cNvSpPr txBox="1"/>
          <p:nvPr/>
        </p:nvSpPr>
        <p:spPr>
          <a:xfrm>
            <a:off x="4757607" y="1873917"/>
            <a:ext cx="3164305" cy="830997"/>
          </a:xfrm>
          <a:prstGeom prst="rect">
            <a:avLst/>
          </a:prstGeom>
          <a:noFill/>
        </p:spPr>
        <p:txBody>
          <a:bodyPr wrap="square" rtlCol="0">
            <a:spAutoFit/>
          </a:bodyPr>
          <a:lstStyle/>
          <a:p>
            <a:pPr algn="ctr"/>
            <a:r>
              <a:rPr lang="en-US" sz="1600" dirty="0">
                <a:latin typeface="+mj-lt"/>
              </a:rPr>
              <a:t>Initialized using observations of temperature, salinity, and nutrients</a:t>
            </a:r>
          </a:p>
          <a:p>
            <a:pPr algn="ctr"/>
            <a:r>
              <a:rPr lang="en-US" sz="1600" dirty="0">
                <a:latin typeface="+mj-lt"/>
              </a:rPr>
              <a:t>(preindustrial GHG and aerosols)</a:t>
            </a:r>
          </a:p>
        </p:txBody>
      </p:sp>
      <p:cxnSp>
        <p:nvCxnSpPr>
          <p:cNvPr id="11" name="Straight Arrow Connector 10">
            <a:extLst>
              <a:ext uri="{FF2B5EF4-FFF2-40B4-BE49-F238E27FC236}">
                <a16:creationId xmlns:a16="http://schemas.microsoft.com/office/drawing/2014/main" id="{B25FF97F-DD4F-C443-A0FD-E2FF8833C413}"/>
              </a:ext>
            </a:extLst>
          </p:cNvPr>
          <p:cNvCxnSpPr>
            <a:cxnSpLocks/>
          </p:cNvCxnSpPr>
          <p:nvPr/>
        </p:nvCxnSpPr>
        <p:spPr>
          <a:xfrm>
            <a:off x="6345777" y="2704914"/>
            <a:ext cx="0" cy="770021"/>
          </a:xfrm>
          <a:prstGeom prst="straightConnector1">
            <a:avLst/>
          </a:prstGeom>
          <a:ln w="28575">
            <a:headEnd type="none" w="med" len="med"/>
            <a:tailEnd type="triangle" w="lg" len="lg"/>
          </a:ln>
        </p:spPr>
        <p:style>
          <a:lnRef idx="1">
            <a:schemeClr val="accent5"/>
          </a:lnRef>
          <a:fillRef idx="0">
            <a:schemeClr val="accent5"/>
          </a:fillRef>
          <a:effectRef idx="0">
            <a:schemeClr val="accent5"/>
          </a:effectRef>
          <a:fontRef idx="minor">
            <a:schemeClr val="tx1"/>
          </a:fontRef>
        </p:style>
      </p:cxnSp>
      <p:sp>
        <p:nvSpPr>
          <p:cNvPr id="14" name="Rounded Rectangle 13">
            <a:extLst>
              <a:ext uri="{FF2B5EF4-FFF2-40B4-BE49-F238E27FC236}">
                <a16:creationId xmlns:a16="http://schemas.microsoft.com/office/drawing/2014/main" id="{C689B4FD-F848-0D47-964D-12B673444E1B}"/>
              </a:ext>
            </a:extLst>
          </p:cNvPr>
          <p:cNvSpPr/>
          <p:nvPr/>
        </p:nvSpPr>
        <p:spPr>
          <a:xfrm>
            <a:off x="4535911" y="3486963"/>
            <a:ext cx="3609473" cy="697015"/>
          </a:xfrm>
          <a:prstGeom prst="roundRect">
            <a:avLst/>
          </a:prstGeom>
          <a:solidFill>
            <a:schemeClr val="accent6">
              <a:alpha val="67000"/>
            </a:schemeClr>
          </a:solidFill>
          <a:ln>
            <a:solidFill>
              <a:schemeClr val="accent6">
                <a:shade val="50000"/>
                <a:alpha val="59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A3453C2-C36C-B045-B00C-1420D6A9EA92}"/>
              </a:ext>
            </a:extLst>
          </p:cNvPr>
          <p:cNvSpPr txBox="1"/>
          <p:nvPr/>
        </p:nvSpPr>
        <p:spPr>
          <a:xfrm>
            <a:off x="4758494" y="3666193"/>
            <a:ext cx="3164305" cy="338554"/>
          </a:xfrm>
          <a:prstGeom prst="rect">
            <a:avLst/>
          </a:prstGeom>
          <a:noFill/>
        </p:spPr>
        <p:txBody>
          <a:bodyPr wrap="square" rtlCol="0">
            <a:spAutoFit/>
          </a:bodyPr>
          <a:lstStyle/>
          <a:p>
            <a:pPr algn="ctr"/>
            <a:r>
              <a:rPr lang="en-US" sz="1600" dirty="0">
                <a:latin typeface="+mj-lt"/>
              </a:rPr>
              <a:t>Steady State</a:t>
            </a:r>
          </a:p>
        </p:txBody>
      </p:sp>
      <p:sp>
        <p:nvSpPr>
          <p:cNvPr id="16" name="TextBox 15">
            <a:extLst>
              <a:ext uri="{FF2B5EF4-FFF2-40B4-BE49-F238E27FC236}">
                <a16:creationId xmlns:a16="http://schemas.microsoft.com/office/drawing/2014/main" id="{F3B36859-A33E-4642-8CCF-DC3BCE1A822B}"/>
              </a:ext>
            </a:extLst>
          </p:cNvPr>
          <p:cNvSpPr txBox="1"/>
          <p:nvPr/>
        </p:nvSpPr>
        <p:spPr>
          <a:xfrm>
            <a:off x="6357811" y="2920647"/>
            <a:ext cx="2249905" cy="338554"/>
          </a:xfrm>
          <a:prstGeom prst="rect">
            <a:avLst/>
          </a:prstGeom>
          <a:noFill/>
        </p:spPr>
        <p:txBody>
          <a:bodyPr wrap="square" rtlCol="0">
            <a:spAutoFit/>
          </a:bodyPr>
          <a:lstStyle/>
          <a:p>
            <a:r>
              <a:rPr lang="en-US" sz="1600" dirty="0">
                <a:solidFill>
                  <a:schemeClr val="accent5"/>
                </a:solidFill>
                <a:latin typeface="+mj-lt"/>
              </a:rPr>
              <a:t>Run for 1500 years</a:t>
            </a:r>
          </a:p>
        </p:txBody>
      </p:sp>
      <p:cxnSp>
        <p:nvCxnSpPr>
          <p:cNvPr id="17" name="Straight Arrow Connector 16">
            <a:extLst>
              <a:ext uri="{FF2B5EF4-FFF2-40B4-BE49-F238E27FC236}">
                <a16:creationId xmlns:a16="http://schemas.microsoft.com/office/drawing/2014/main" id="{3D7EBC22-FFCB-7A4F-8681-A3D2A300323C}"/>
              </a:ext>
            </a:extLst>
          </p:cNvPr>
          <p:cNvCxnSpPr>
            <a:cxnSpLocks/>
          </p:cNvCxnSpPr>
          <p:nvPr/>
        </p:nvCxnSpPr>
        <p:spPr>
          <a:xfrm flipH="1">
            <a:off x="3404937" y="4183978"/>
            <a:ext cx="2928807" cy="709867"/>
          </a:xfrm>
          <a:prstGeom prst="straightConnector1">
            <a:avLst/>
          </a:prstGeom>
          <a:ln w="28575">
            <a:solidFill>
              <a:schemeClr val="accent2"/>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97792C22-2B98-E14D-AD99-56495B7B552C}"/>
              </a:ext>
            </a:extLst>
          </p:cNvPr>
          <p:cNvCxnSpPr>
            <a:cxnSpLocks/>
          </p:cNvCxnSpPr>
          <p:nvPr/>
        </p:nvCxnSpPr>
        <p:spPr>
          <a:xfrm>
            <a:off x="6357811" y="4183978"/>
            <a:ext cx="2926080" cy="709867"/>
          </a:xfrm>
          <a:prstGeom prst="straightConnector1">
            <a:avLst/>
          </a:prstGeom>
          <a:ln w="28575">
            <a:solidFill>
              <a:schemeClr val="accent3">
                <a:lumMod val="50000"/>
              </a:schemeClr>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sp>
        <p:nvSpPr>
          <p:cNvPr id="21" name="Rounded Rectangle 20">
            <a:extLst>
              <a:ext uri="{FF2B5EF4-FFF2-40B4-BE49-F238E27FC236}">
                <a16:creationId xmlns:a16="http://schemas.microsoft.com/office/drawing/2014/main" id="{B28ED7D7-E0AF-0140-9F2C-35BBBA64B079}"/>
              </a:ext>
            </a:extLst>
          </p:cNvPr>
          <p:cNvSpPr/>
          <p:nvPr/>
        </p:nvSpPr>
        <p:spPr>
          <a:xfrm>
            <a:off x="1439785" y="4978936"/>
            <a:ext cx="3609473" cy="697015"/>
          </a:xfrm>
          <a:prstGeom prst="roundRect">
            <a:avLst/>
          </a:prstGeom>
          <a:solidFill>
            <a:schemeClr val="accent2">
              <a:alpha val="60000"/>
            </a:schemeClr>
          </a:solidFill>
          <a:ln>
            <a:solidFill>
              <a:schemeClr val="accent2">
                <a:alpha val="59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3897010-8EB6-DF45-BC9B-53361262C30F}"/>
              </a:ext>
            </a:extLst>
          </p:cNvPr>
          <p:cNvSpPr txBox="1"/>
          <p:nvPr/>
        </p:nvSpPr>
        <p:spPr>
          <a:xfrm>
            <a:off x="1662368" y="5061910"/>
            <a:ext cx="3164305" cy="584775"/>
          </a:xfrm>
          <a:prstGeom prst="rect">
            <a:avLst/>
          </a:prstGeom>
          <a:noFill/>
        </p:spPr>
        <p:txBody>
          <a:bodyPr wrap="square" rtlCol="0">
            <a:spAutoFit/>
          </a:bodyPr>
          <a:lstStyle/>
          <a:p>
            <a:pPr algn="ctr"/>
            <a:r>
              <a:rPr lang="en-US" sz="1600" dirty="0">
                <a:latin typeface="+mj-lt"/>
              </a:rPr>
              <a:t>Run additional years with pre-industrial forcing </a:t>
            </a:r>
          </a:p>
        </p:txBody>
      </p:sp>
      <p:sp>
        <p:nvSpPr>
          <p:cNvPr id="24" name="Rounded Rectangle 23">
            <a:extLst>
              <a:ext uri="{FF2B5EF4-FFF2-40B4-BE49-F238E27FC236}">
                <a16:creationId xmlns:a16="http://schemas.microsoft.com/office/drawing/2014/main" id="{53F46D02-2704-8246-9864-3C5AE5A5E611}"/>
              </a:ext>
            </a:extLst>
          </p:cNvPr>
          <p:cNvSpPr/>
          <p:nvPr/>
        </p:nvSpPr>
        <p:spPr>
          <a:xfrm>
            <a:off x="7319217" y="4973545"/>
            <a:ext cx="3609473" cy="697015"/>
          </a:xfrm>
          <a:prstGeom prst="roundRect">
            <a:avLst/>
          </a:prstGeom>
          <a:solidFill>
            <a:schemeClr val="accent3">
              <a:alpha val="60000"/>
            </a:schemeClr>
          </a:solidFill>
          <a:ln>
            <a:solidFill>
              <a:schemeClr val="accent3">
                <a:alpha val="59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D226D24-3674-844E-A87F-2CFAB9A432AC}"/>
              </a:ext>
            </a:extLst>
          </p:cNvPr>
          <p:cNvSpPr txBox="1"/>
          <p:nvPr/>
        </p:nvSpPr>
        <p:spPr>
          <a:xfrm>
            <a:off x="7319218" y="5056519"/>
            <a:ext cx="3609472" cy="584775"/>
          </a:xfrm>
          <a:prstGeom prst="rect">
            <a:avLst/>
          </a:prstGeom>
          <a:noFill/>
        </p:spPr>
        <p:txBody>
          <a:bodyPr wrap="square" rtlCol="0">
            <a:spAutoFit/>
          </a:bodyPr>
          <a:lstStyle/>
          <a:p>
            <a:pPr algn="ctr"/>
            <a:r>
              <a:rPr lang="en-US" sz="1600" dirty="0">
                <a:latin typeface="+mj-lt"/>
              </a:rPr>
              <a:t>Run 1850-2005 with historical greenhouse gases, ozone depletion, </a:t>
            </a:r>
            <a:r>
              <a:rPr lang="en-US" sz="1600" dirty="0" err="1">
                <a:latin typeface="+mj-lt"/>
              </a:rPr>
              <a:t>ect</a:t>
            </a:r>
            <a:r>
              <a:rPr lang="en-US" sz="1600" dirty="0">
                <a:latin typeface="+mj-lt"/>
              </a:rPr>
              <a:t>. </a:t>
            </a:r>
          </a:p>
        </p:txBody>
      </p:sp>
    </p:spTree>
    <p:extLst>
      <p:ext uri="{BB962C8B-B14F-4D97-AF65-F5344CB8AC3E}">
        <p14:creationId xmlns:p14="http://schemas.microsoft.com/office/powerpoint/2010/main" val="116669341"/>
      </p:ext>
    </p:extLst>
  </p:cSld>
  <p:clrMapOvr>
    <a:masterClrMapping/>
  </p:clrMapOvr>
  <mc:AlternateContent xmlns:mc="http://schemas.openxmlformats.org/markup-compatibility/2006" xmlns:p14="http://schemas.microsoft.com/office/powerpoint/2010/main">
    <mc:Choice Requires="p14">
      <p:transition spd="slow" p14:dur="2000" advTm="45053"/>
    </mc:Choice>
    <mc:Fallback xmlns="">
      <p:transition spd="slow" advTm="4505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3E1C3D-633C-4756-B09B-9AD080714C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295DAF8-54BC-4834-A4B1-7DD2F7AFE5A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F9005D-2BF5-DE47-AF3B-FD0A00DFA2CB}"/>
              </a:ext>
            </a:extLst>
          </p:cNvPr>
          <p:cNvSpPr>
            <a:spLocks noGrp="1"/>
          </p:cNvSpPr>
          <p:nvPr>
            <p:ph type="title"/>
          </p:nvPr>
        </p:nvSpPr>
        <p:spPr>
          <a:xfrm>
            <a:off x="1120624" y="1122807"/>
            <a:ext cx="9954443" cy="4297680"/>
          </a:xfrm>
          <a:noFill/>
          <a:ln>
            <a:noFill/>
          </a:ln>
        </p:spPr>
        <p:txBody>
          <a:bodyPr vert="horz" lIns="91440" tIns="45720" rIns="91440" bIns="45720" rtlCol="0" anchor="ctr">
            <a:normAutofit/>
          </a:bodyPr>
          <a:lstStyle/>
          <a:p>
            <a:pPr algn="ctr"/>
            <a:r>
              <a:rPr lang="en-US" sz="5100" dirty="0">
                <a:solidFill>
                  <a:srgbClr val="FFFFFF"/>
                </a:solidFill>
              </a:rPr>
              <a:t>Part I: </a:t>
            </a:r>
            <a:br>
              <a:rPr lang="en-US" sz="5100" dirty="0">
                <a:solidFill>
                  <a:srgbClr val="FFFFFF"/>
                </a:solidFill>
              </a:rPr>
            </a:br>
            <a:br>
              <a:rPr lang="en-US" sz="5100" dirty="0">
                <a:solidFill>
                  <a:srgbClr val="FFFFFF"/>
                </a:solidFill>
              </a:rPr>
            </a:br>
            <a:r>
              <a:rPr lang="en-US" sz="5100" dirty="0">
                <a:solidFill>
                  <a:srgbClr val="FFFFFF"/>
                </a:solidFill>
              </a:rPr>
              <a:t>Recent trends and natural variability in the Southern Hemisphere extratropical circulation</a:t>
            </a:r>
            <a:br>
              <a:rPr lang="en-US" sz="5100" dirty="0">
                <a:solidFill>
                  <a:srgbClr val="FFFFFF"/>
                </a:solidFill>
              </a:rPr>
            </a:br>
            <a:endParaRPr lang="en-US" sz="5100" dirty="0">
              <a:solidFill>
                <a:srgbClr val="FFFFFF"/>
              </a:solidFill>
            </a:endParaRPr>
          </a:p>
        </p:txBody>
      </p:sp>
      <p:sp>
        <p:nvSpPr>
          <p:cNvPr id="12" name="TextBox 11">
            <a:extLst>
              <a:ext uri="{FF2B5EF4-FFF2-40B4-BE49-F238E27FC236}">
                <a16:creationId xmlns:a16="http://schemas.microsoft.com/office/drawing/2014/main" id="{DE484226-A6E8-2C4B-8441-3BB33DE93415}"/>
              </a:ext>
            </a:extLst>
          </p:cNvPr>
          <p:cNvSpPr txBox="1"/>
          <p:nvPr/>
        </p:nvSpPr>
        <p:spPr>
          <a:xfrm>
            <a:off x="7717223" y="6060567"/>
            <a:ext cx="4122683" cy="600164"/>
          </a:xfrm>
          <a:prstGeom prst="rect">
            <a:avLst/>
          </a:prstGeom>
          <a:noFill/>
        </p:spPr>
        <p:txBody>
          <a:bodyPr wrap="square" rtlCol="0">
            <a:spAutoFit/>
          </a:bodyPr>
          <a:lstStyle/>
          <a:p>
            <a:r>
              <a:rPr lang="en-US" sz="1100" dirty="0">
                <a:solidFill>
                  <a:schemeClr val="tx1">
                    <a:lumMod val="50000"/>
                    <a:lumOff val="50000"/>
                  </a:schemeClr>
                </a:solidFill>
              </a:rPr>
              <a:t>Thomas et al., 2016. Southern Hemisphere extratropical circulation: Recent trends and natural variability. </a:t>
            </a:r>
            <a:r>
              <a:rPr lang="en-US" sz="1100" i="1" dirty="0">
                <a:solidFill>
                  <a:schemeClr val="tx1">
                    <a:lumMod val="50000"/>
                    <a:lumOff val="50000"/>
                  </a:schemeClr>
                </a:solidFill>
              </a:rPr>
              <a:t>Geophysical Research Letters. </a:t>
            </a:r>
            <a:r>
              <a:rPr lang="en-US" sz="1100" dirty="0">
                <a:solidFill>
                  <a:schemeClr val="tx1">
                    <a:lumMod val="50000"/>
                    <a:lumOff val="50000"/>
                  </a:schemeClr>
                </a:solidFill>
              </a:rPr>
              <a:t>Vol. 42 5508-5515.</a:t>
            </a:r>
          </a:p>
        </p:txBody>
      </p:sp>
    </p:spTree>
    <p:extLst>
      <p:ext uri="{BB962C8B-B14F-4D97-AF65-F5344CB8AC3E}">
        <p14:creationId xmlns:p14="http://schemas.microsoft.com/office/powerpoint/2010/main" val="1446674916"/>
      </p:ext>
    </p:extLst>
  </p:cSld>
  <p:clrMapOvr>
    <a:masterClrMapping/>
  </p:clrMapOvr>
  <mc:AlternateContent xmlns:mc="http://schemas.openxmlformats.org/markup-compatibility/2006" xmlns:p14="http://schemas.microsoft.com/office/powerpoint/2010/main">
    <mc:Choice Requires="p14">
      <p:transition spd="slow" p14:dur="2000" advTm="17496"/>
    </mc:Choice>
    <mc:Fallback xmlns="">
      <p:transition spd="slow" advTm="1749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43272F-CBEF-F94B-81D5-6CCD43C634BF}"/>
              </a:ext>
            </a:extLst>
          </p:cNvPr>
          <p:cNvPicPr>
            <a:picLocks noChangeAspect="1"/>
          </p:cNvPicPr>
          <p:nvPr/>
        </p:nvPicPr>
        <p:blipFill rotWithShape="1">
          <a:blip r:embed="rId3"/>
          <a:srcRect t="6795" b="3585"/>
          <a:stretch/>
        </p:blipFill>
        <p:spPr>
          <a:xfrm>
            <a:off x="1870075" y="800100"/>
            <a:ext cx="8451850" cy="5715000"/>
          </a:xfrm>
          <a:prstGeom prst="rect">
            <a:avLst/>
          </a:prstGeom>
        </p:spPr>
      </p:pic>
      <p:sp>
        <p:nvSpPr>
          <p:cNvPr id="6" name="Rectangle 5">
            <a:extLst>
              <a:ext uri="{FF2B5EF4-FFF2-40B4-BE49-F238E27FC236}">
                <a16:creationId xmlns:a16="http://schemas.microsoft.com/office/drawing/2014/main" id="{D0936637-F23F-A740-AED5-D273B0BEC47C}"/>
              </a:ext>
            </a:extLst>
          </p:cNvPr>
          <p:cNvSpPr/>
          <p:nvPr/>
        </p:nvSpPr>
        <p:spPr>
          <a:xfrm>
            <a:off x="1689100" y="1612900"/>
            <a:ext cx="9220200" cy="49022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B24B19-EAA4-AC4B-9B79-125C6C8F2278}"/>
              </a:ext>
            </a:extLst>
          </p:cNvPr>
          <p:cNvSpPr/>
          <p:nvPr/>
        </p:nvSpPr>
        <p:spPr>
          <a:xfrm>
            <a:off x="2819400" y="1079500"/>
            <a:ext cx="2476500" cy="5334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D91F8B-5CDF-6F4E-8E4C-B88D4A8E1FE3}"/>
              </a:ext>
            </a:extLst>
          </p:cNvPr>
          <p:cNvSpPr/>
          <p:nvPr/>
        </p:nvSpPr>
        <p:spPr>
          <a:xfrm>
            <a:off x="7383462" y="1092200"/>
            <a:ext cx="850900" cy="5334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FF64810-1234-B54D-A276-7635F62423B0}"/>
              </a:ext>
            </a:extLst>
          </p:cNvPr>
          <p:cNvSpPr/>
          <p:nvPr/>
        </p:nvSpPr>
        <p:spPr>
          <a:xfrm>
            <a:off x="7808912" y="901700"/>
            <a:ext cx="2160588" cy="82550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custDataLst>
      <p:tags r:id="rId1"/>
    </p:custDataLst>
    <p:extLst>
      <p:ext uri="{BB962C8B-B14F-4D97-AF65-F5344CB8AC3E}">
        <p14:creationId xmlns:p14="http://schemas.microsoft.com/office/powerpoint/2010/main" val="3399800949"/>
      </p:ext>
    </p:extLst>
  </p:cSld>
  <p:clrMapOvr>
    <a:masterClrMapping/>
  </p:clrMapOvr>
  <mc:AlternateContent xmlns:mc="http://schemas.openxmlformats.org/markup-compatibility/2006" xmlns:p14="http://schemas.microsoft.com/office/powerpoint/2010/main">
    <mc:Choice Requires="p14">
      <p:transition spd="slow" p14:dur="2000" advTm="19272"/>
    </mc:Choice>
    <mc:Fallback xmlns="">
      <p:transition spd="slow" advTm="192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C447-03C9-0A4B-952E-312FC4C3C428}"/>
              </a:ext>
            </a:extLst>
          </p:cNvPr>
          <p:cNvSpPr>
            <a:spLocks noGrp="1"/>
          </p:cNvSpPr>
          <p:nvPr>
            <p:ph type="title"/>
          </p:nvPr>
        </p:nvSpPr>
        <p:spPr/>
        <p:txBody>
          <a:bodyPr/>
          <a:lstStyle/>
          <a:p>
            <a:r>
              <a:rPr lang="en-US" dirty="0"/>
              <a:t>Recent Trends in the SH Westerly Jet </a:t>
            </a:r>
          </a:p>
        </p:txBody>
      </p:sp>
      <p:pic>
        <p:nvPicPr>
          <p:cNvPr id="5" name="Content Placeholder 4">
            <a:extLst>
              <a:ext uri="{FF2B5EF4-FFF2-40B4-BE49-F238E27FC236}">
                <a16:creationId xmlns:a16="http://schemas.microsoft.com/office/drawing/2014/main" id="{6C71D964-9D7C-0646-BAEA-C62B8B2BAE25}"/>
              </a:ext>
            </a:extLst>
          </p:cNvPr>
          <p:cNvPicPr>
            <a:picLocks noGrp="1" noChangeAspect="1"/>
          </p:cNvPicPr>
          <p:nvPr>
            <p:ph idx="1"/>
          </p:nvPr>
        </p:nvPicPr>
        <p:blipFill>
          <a:blip r:embed="rId2"/>
          <a:stretch>
            <a:fillRect/>
          </a:stretch>
        </p:blipFill>
        <p:spPr>
          <a:xfrm>
            <a:off x="838200" y="1525666"/>
            <a:ext cx="5512167" cy="4573588"/>
          </a:xfrm>
        </p:spPr>
      </p:pic>
      <p:sp>
        <p:nvSpPr>
          <p:cNvPr id="6" name="TextBox 5">
            <a:extLst>
              <a:ext uri="{FF2B5EF4-FFF2-40B4-BE49-F238E27FC236}">
                <a16:creationId xmlns:a16="http://schemas.microsoft.com/office/drawing/2014/main" id="{4139B1E0-6164-CA49-8297-C1093BEA84AE}"/>
              </a:ext>
            </a:extLst>
          </p:cNvPr>
          <p:cNvSpPr txBox="1"/>
          <p:nvPr/>
        </p:nvSpPr>
        <p:spPr>
          <a:xfrm>
            <a:off x="6604000" y="1727200"/>
            <a:ext cx="5054600" cy="2677656"/>
          </a:xfrm>
          <a:prstGeom prst="rect">
            <a:avLst/>
          </a:prstGeom>
          <a:noFill/>
        </p:spPr>
        <p:txBody>
          <a:bodyPr wrap="square" rtlCol="0">
            <a:spAutoFit/>
          </a:bodyPr>
          <a:lstStyle/>
          <a:p>
            <a:r>
              <a:rPr lang="en-US" sz="2400" dirty="0">
                <a:latin typeface="+mj-lt"/>
              </a:rPr>
              <a:t>Multiple studies document an observed  </a:t>
            </a:r>
            <a:r>
              <a:rPr lang="en-US" sz="2400" b="1" dirty="0">
                <a:solidFill>
                  <a:schemeClr val="accent2"/>
                </a:solidFill>
                <a:latin typeface="+mj-lt"/>
              </a:rPr>
              <a:t>Strengthening</a:t>
            </a:r>
            <a:r>
              <a:rPr lang="en-US" sz="2400" b="1" dirty="0">
                <a:latin typeface="+mj-lt"/>
              </a:rPr>
              <a:t> </a:t>
            </a:r>
            <a:r>
              <a:rPr lang="en-US" sz="2400" dirty="0">
                <a:latin typeface="+mj-lt"/>
              </a:rPr>
              <a:t>and </a:t>
            </a:r>
            <a:r>
              <a:rPr lang="en-US" sz="2400" b="1" dirty="0">
                <a:solidFill>
                  <a:schemeClr val="accent2"/>
                </a:solidFill>
                <a:latin typeface="+mj-lt"/>
              </a:rPr>
              <a:t>Pole-ward</a:t>
            </a:r>
            <a:r>
              <a:rPr lang="en-US" sz="2400" dirty="0">
                <a:latin typeface="+mj-lt"/>
              </a:rPr>
              <a:t> shift of the SH Westerly Jet</a:t>
            </a:r>
            <a:r>
              <a:rPr lang="en-US" sz="2400" baseline="30000" dirty="0">
                <a:solidFill>
                  <a:schemeClr val="tx1">
                    <a:lumMod val="50000"/>
                    <a:lumOff val="50000"/>
                  </a:schemeClr>
                </a:solidFill>
                <a:latin typeface="+mj-lt"/>
              </a:rPr>
              <a:t>1,2,3</a:t>
            </a:r>
            <a:r>
              <a:rPr lang="en-US" sz="2400" dirty="0">
                <a:latin typeface="+mj-lt"/>
              </a:rPr>
              <a:t>. </a:t>
            </a:r>
          </a:p>
          <a:p>
            <a:endParaRPr lang="en-US" sz="2400" dirty="0">
              <a:latin typeface="+mj-lt"/>
            </a:endParaRPr>
          </a:p>
          <a:p>
            <a:r>
              <a:rPr lang="en-US" sz="2400" dirty="0">
                <a:latin typeface="+mj-lt"/>
              </a:rPr>
              <a:t>Attributed to both </a:t>
            </a:r>
            <a:r>
              <a:rPr lang="en-US" sz="2400" b="1" dirty="0">
                <a:solidFill>
                  <a:schemeClr val="accent6"/>
                </a:solidFill>
                <a:latin typeface="+mj-lt"/>
              </a:rPr>
              <a:t>Ozone Depletion</a:t>
            </a:r>
            <a:r>
              <a:rPr lang="en-US" sz="2400" baseline="30000" dirty="0">
                <a:solidFill>
                  <a:schemeClr val="tx1">
                    <a:lumMod val="50000"/>
                    <a:lumOff val="50000"/>
                  </a:schemeClr>
                </a:solidFill>
                <a:latin typeface="+mj-lt"/>
              </a:rPr>
              <a:t>4,5,6</a:t>
            </a:r>
            <a:r>
              <a:rPr lang="en-US" sz="2400" b="1" dirty="0">
                <a:solidFill>
                  <a:schemeClr val="accent6"/>
                </a:solidFill>
                <a:latin typeface="+mj-lt"/>
              </a:rPr>
              <a:t> </a:t>
            </a:r>
            <a:r>
              <a:rPr lang="en-US" sz="2400" dirty="0">
                <a:latin typeface="+mj-lt"/>
              </a:rPr>
              <a:t>and possibly </a:t>
            </a:r>
            <a:r>
              <a:rPr lang="en-US" sz="2400" b="1" dirty="0">
                <a:solidFill>
                  <a:schemeClr val="accent6"/>
                </a:solidFill>
                <a:latin typeface="+mj-lt"/>
              </a:rPr>
              <a:t>Greenhouse Gas Induced Warming</a:t>
            </a:r>
            <a:r>
              <a:rPr lang="en-US" sz="2400" baseline="30000" dirty="0">
                <a:solidFill>
                  <a:schemeClr val="tx1">
                    <a:lumMod val="50000"/>
                    <a:lumOff val="50000"/>
                  </a:schemeClr>
                </a:solidFill>
                <a:latin typeface="+mj-lt"/>
              </a:rPr>
              <a:t>7,8,9</a:t>
            </a:r>
            <a:endParaRPr lang="en-US" sz="2400" b="1" dirty="0">
              <a:solidFill>
                <a:schemeClr val="tx1">
                  <a:lumMod val="50000"/>
                  <a:lumOff val="50000"/>
                </a:schemeClr>
              </a:solidFill>
              <a:latin typeface="+mj-lt"/>
            </a:endParaRPr>
          </a:p>
        </p:txBody>
      </p:sp>
      <p:sp>
        <p:nvSpPr>
          <p:cNvPr id="8" name="TextBox 7">
            <a:extLst>
              <a:ext uri="{FF2B5EF4-FFF2-40B4-BE49-F238E27FC236}">
                <a16:creationId xmlns:a16="http://schemas.microsoft.com/office/drawing/2014/main" id="{14C8C4B3-E614-1342-9C1E-A5D26E0A5BFA}"/>
              </a:ext>
            </a:extLst>
          </p:cNvPr>
          <p:cNvSpPr txBox="1"/>
          <p:nvPr/>
        </p:nvSpPr>
        <p:spPr>
          <a:xfrm>
            <a:off x="4337510" y="6099254"/>
            <a:ext cx="1498416" cy="276999"/>
          </a:xfrm>
          <a:prstGeom prst="rect">
            <a:avLst/>
          </a:prstGeom>
          <a:noFill/>
        </p:spPr>
        <p:txBody>
          <a:bodyPr wrap="square" rtlCol="0">
            <a:spAutoFit/>
          </a:bodyPr>
          <a:lstStyle/>
          <a:p>
            <a:r>
              <a:rPr lang="en-US" sz="1200" dirty="0">
                <a:solidFill>
                  <a:schemeClr val="tx1">
                    <a:lumMod val="50000"/>
                    <a:lumOff val="50000"/>
                  </a:schemeClr>
                </a:solidFill>
              </a:rPr>
              <a:t>Swart and Fyfe, 2012</a:t>
            </a:r>
          </a:p>
        </p:txBody>
      </p:sp>
    </p:spTree>
    <p:extLst>
      <p:ext uri="{BB962C8B-B14F-4D97-AF65-F5344CB8AC3E}">
        <p14:creationId xmlns:p14="http://schemas.microsoft.com/office/powerpoint/2010/main" val="541540173"/>
      </p:ext>
    </p:extLst>
  </p:cSld>
  <p:clrMapOvr>
    <a:masterClrMapping/>
  </p:clrMapOvr>
  <mc:AlternateContent xmlns:mc="http://schemas.openxmlformats.org/markup-compatibility/2006" xmlns:p14="http://schemas.microsoft.com/office/powerpoint/2010/main">
    <mc:Choice Requires="p14">
      <p:transition spd="slow" p14:dur="2000" advTm="83449"/>
    </mc:Choice>
    <mc:Fallback xmlns="">
      <p:transition spd="slow" advTm="8344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44F9005D-2BF5-DE47-AF3B-FD0A00DFA2CB}"/>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Aims:</a:t>
            </a:r>
          </a:p>
        </p:txBody>
      </p:sp>
      <p:sp>
        <p:nvSpPr>
          <p:cNvPr id="3" name="Content Placeholder 2"/>
          <p:cNvSpPr>
            <a:spLocks noGrp="1"/>
          </p:cNvSpPr>
          <p:nvPr>
            <p:ph idx="1"/>
          </p:nvPr>
        </p:nvSpPr>
        <p:spPr>
          <a:xfrm>
            <a:off x="4976031" y="963877"/>
            <a:ext cx="6377769" cy="4930246"/>
          </a:xfrm>
        </p:spPr>
        <p:txBody>
          <a:bodyPr anchor="ctr">
            <a:normAutofit/>
          </a:bodyPr>
          <a:lstStyle/>
          <a:p>
            <a:pPr marL="0" indent="0">
              <a:buNone/>
            </a:pPr>
            <a:endParaRPr lang="en-US" dirty="0">
              <a:latin typeface="+mj-lt"/>
            </a:endParaRPr>
          </a:p>
          <a:p>
            <a:pPr marL="457200" indent="-457200">
              <a:buFont typeface="+mj-lt"/>
              <a:buAutoNum type="arabicPeriod"/>
            </a:pPr>
            <a:r>
              <a:rPr lang="en-US" dirty="0">
                <a:latin typeface="+mj-lt"/>
              </a:rPr>
              <a:t>How large is the modeled natural variability? </a:t>
            </a:r>
          </a:p>
          <a:p>
            <a:pPr marL="457200" indent="-457200">
              <a:buFont typeface="+mj-lt"/>
              <a:buAutoNum type="arabicPeriod"/>
            </a:pPr>
            <a:endParaRPr lang="en-US" dirty="0">
              <a:latin typeface="+mj-lt"/>
            </a:endParaRPr>
          </a:p>
          <a:p>
            <a:pPr marL="457200" indent="-457200">
              <a:buFont typeface="+mj-lt"/>
              <a:buAutoNum type="arabicPeriod"/>
            </a:pPr>
            <a:r>
              <a:rPr lang="en-US" dirty="0">
                <a:latin typeface="+mj-lt"/>
              </a:rPr>
              <a:t>Can the observed trend be captured in the modeled natural variability? </a:t>
            </a:r>
          </a:p>
        </p:txBody>
      </p:sp>
    </p:spTree>
    <p:extLst>
      <p:ext uri="{BB962C8B-B14F-4D97-AF65-F5344CB8AC3E}">
        <p14:creationId xmlns:p14="http://schemas.microsoft.com/office/powerpoint/2010/main" val="445224622"/>
      </p:ext>
    </p:extLst>
  </p:cSld>
  <p:clrMapOvr>
    <a:masterClrMapping/>
  </p:clrMapOvr>
  <mc:AlternateContent xmlns:mc="http://schemas.openxmlformats.org/markup-compatibility/2006" xmlns:p14="http://schemas.microsoft.com/office/powerpoint/2010/main">
    <mc:Choice Requires="p14">
      <p:transition spd="slow" p14:dur="2000" advTm="38036"/>
    </mc:Choice>
    <mc:Fallback xmlns="">
      <p:transition spd="slow" advTm="3803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image[6].png"/>
          <p:cNvPicPr>
            <a:picLocks noChangeAspect="1"/>
          </p:cNvPicPr>
          <p:nvPr/>
        </p:nvPicPr>
        <p:blipFill rotWithShape="1">
          <a:blip r:embed="rId2">
            <a:extLst>
              <a:ext uri="{28A0092B-C50C-407E-A947-70E740481C1C}">
                <a14:useLocalDpi xmlns:a14="http://schemas.microsoft.com/office/drawing/2010/main" val="0"/>
              </a:ext>
            </a:extLst>
          </a:blip>
          <a:srcRect t="23208"/>
          <a:stretch/>
        </p:blipFill>
        <p:spPr>
          <a:xfrm>
            <a:off x="-1" y="10"/>
            <a:ext cx="12192000" cy="6857990"/>
          </a:xfrm>
          <a:prstGeom prst="rect">
            <a:avLst/>
          </a:prstGeom>
        </p:spPr>
      </p:pic>
      <p:sp>
        <p:nvSpPr>
          <p:cNvPr id="33" name="Freeform 5">
            <a:extLst>
              <a:ext uri="{FF2B5EF4-FFF2-40B4-BE49-F238E27FC236}">
                <a16:creationId xmlns:a16="http://schemas.microsoft.com/office/drawing/2014/main" id="{3CD9DF72-87A3-404E-A828-84CBF11A83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35" name="Straight Connector 34">
            <a:extLst>
              <a:ext uri="{FF2B5EF4-FFF2-40B4-BE49-F238E27FC236}">
                <a16:creationId xmlns:a16="http://schemas.microsoft.com/office/drawing/2014/main" id="{20E3A342-4D61-4E3F-AF90-1AB42AEB96C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09448" y="1913950"/>
            <a:ext cx="4204137" cy="1342754"/>
          </a:xfrm>
        </p:spPr>
        <p:txBody>
          <a:bodyPr>
            <a:normAutofit/>
          </a:bodyPr>
          <a:lstStyle/>
          <a:p>
            <a:pPr algn="ctr"/>
            <a:r>
              <a:rPr lang="en-US" sz="3600" dirty="0"/>
              <a:t>Climate Models Used</a:t>
            </a:r>
          </a:p>
        </p:txBody>
      </p:sp>
      <p:sp>
        <p:nvSpPr>
          <p:cNvPr id="3" name="Content Placeholder 2"/>
          <p:cNvSpPr>
            <a:spLocks noGrp="1"/>
          </p:cNvSpPr>
          <p:nvPr>
            <p:ph idx="1"/>
          </p:nvPr>
        </p:nvSpPr>
        <p:spPr>
          <a:xfrm>
            <a:off x="525516" y="3417573"/>
            <a:ext cx="4593021" cy="2619839"/>
          </a:xfrm>
        </p:spPr>
        <p:txBody>
          <a:bodyPr anchor="ctr">
            <a:normAutofit/>
          </a:bodyPr>
          <a:lstStyle/>
          <a:p>
            <a:endParaRPr lang="en-US" sz="1800" dirty="0"/>
          </a:p>
          <a:p>
            <a:r>
              <a:rPr lang="en-US" sz="1800" dirty="0"/>
              <a:t>CMIP5 models</a:t>
            </a:r>
          </a:p>
          <a:p>
            <a:r>
              <a:rPr lang="en-US" sz="1800" dirty="0"/>
              <a:t>Coupled Model Inter-comparison Project.</a:t>
            </a:r>
          </a:p>
          <a:p>
            <a:r>
              <a:rPr lang="en-US" sz="1800" dirty="0"/>
              <a:t>20 modeling groups. </a:t>
            </a:r>
          </a:p>
          <a:p>
            <a:r>
              <a:rPr lang="en-US" sz="1800" dirty="0"/>
              <a:t>Intergovernmental Panel on Climate Change (IPCC) Report</a:t>
            </a:r>
          </a:p>
          <a:p>
            <a:endParaRPr lang="en-US" sz="1800" dirty="0"/>
          </a:p>
          <a:p>
            <a:endParaRPr lang="en-US" sz="1800" dirty="0"/>
          </a:p>
          <a:p>
            <a:endParaRPr lang="en-US" sz="1800" dirty="0"/>
          </a:p>
        </p:txBody>
      </p:sp>
    </p:spTree>
    <p:extLst>
      <p:ext uri="{BB962C8B-B14F-4D97-AF65-F5344CB8AC3E}">
        <p14:creationId xmlns:p14="http://schemas.microsoft.com/office/powerpoint/2010/main" val="2267093976"/>
      </p:ext>
    </p:extLst>
  </p:cSld>
  <p:clrMapOvr>
    <a:masterClrMapping/>
  </p:clrMapOvr>
  <mc:AlternateContent xmlns:mc="http://schemas.openxmlformats.org/markup-compatibility/2006" xmlns:p14="http://schemas.microsoft.com/office/powerpoint/2010/main">
    <mc:Choice Requires="p14">
      <p:transition spd="slow" p14:dur="2000" advTm="44694"/>
    </mc:Choice>
    <mc:Fallback xmlns="">
      <p:transition spd="slow" advTm="4469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Reanalysis Observations*</a:t>
            </a:r>
          </a:p>
        </p:txBody>
      </p:sp>
      <p:pic>
        <p:nvPicPr>
          <p:cNvPr id="4" name="Picture 3" descr="reanalysis_ts_trendlin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417639"/>
            <a:ext cx="9144000" cy="4631531"/>
          </a:xfrm>
          <a:prstGeom prst="rect">
            <a:avLst/>
          </a:prstGeom>
        </p:spPr>
      </p:pic>
      <p:sp>
        <p:nvSpPr>
          <p:cNvPr id="5" name="TextBox 4">
            <a:extLst>
              <a:ext uri="{FF2B5EF4-FFF2-40B4-BE49-F238E27FC236}">
                <a16:creationId xmlns:a16="http://schemas.microsoft.com/office/drawing/2014/main" id="{62C4058E-E221-5A43-A1EE-D5463801DAE5}"/>
              </a:ext>
            </a:extLst>
          </p:cNvPr>
          <p:cNvSpPr txBox="1"/>
          <p:nvPr/>
        </p:nvSpPr>
        <p:spPr>
          <a:xfrm>
            <a:off x="8893175" y="4727575"/>
            <a:ext cx="1968500" cy="338554"/>
          </a:xfrm>
          <a:prstGeom prst="rect">
            <a:avLst/>
          </a:prstGeom>
          <a:solidFill>
            <a:schemeClr val="bg1"/>
          </a:solidFill>
          <a:ln>
            <a:solidFill>
              <a:schemeClr val="tx2"/>
            </a:solidFill>
          </a:ln>
        </p:spPr>
        <p:txBody>
          <a:bodyPr wrap="square" rtlCol="0">
            <a:spAutoFit/>
          </a:bodyPr>
          <a:lstStyle/>
          <a:p>
            <a:r>
              <a:rPr lang="en-US" sz="1600" dirty="0"/>
              <a:t>-2 Degrees/35 years</a:t>
            </a:r>
          </a:p>
        </p:txBody>
      </p:sp>
    </p:spTree>
    <p:extLst>
      <p:ext uri="{BB962C8B-B14F-4D97-AF65-F5344CB8AC3E}">
        <p14:creationId xmlns:p14="http://schemas.microsoft.com/office/powerpoint/2010/main" val="505225245"/>
      </p:ext>
    </p:extLst>
  </p:cSld>
  <p:clrMapOvr>
    <a:masterClrMapping/>
  </p:clrMapOvr>
  <mc:AlternateContent xmlns:mc="http://schemas.openxmlformats.org/markup-compatibility/2006" xmlns:p14="http://schemas.microsoft.com/office/powerpoint/2010/main">
    <mc:Choice Requires="p14">
      <p:transition spd="slow" p14:dur="2000" advTm="23149"/>
    </mc:Choice>
    <mc:Fallback xmlns="">
      <p:transition spd="slow" advTm="2314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Variability</a:t>
            </a:r>
          </a:p>
        </p:txBody>
      </p:sp>
      <p:sp>
        <p:nvSpPr>
          <p:cNvPr id="3" name="Content Placeholder 2"/>
          <p:cNvSpPr>
            <a:spLocks noGrp="1"/>
          </p:cNvSpPr>
          <p:nvPr>
            <p:ph idx="1"/>
          </p:nvPr>
        </p:nvSpPr>
        <p:spPr/>
        <p:txBody>
          <a:bodyPr>
            <a:normAutofit/>
          </a:bodyPr>
          <a:lstStyle/>
          <a:p>
            <a:r>
              <a:rPr lang="en-US" sz="2800" dirty="0"/>
              <a:t>Pre-industrial control model runs. </a:t>
            </a:r>
          </a:p>
          <a:p>
            <a:pPr lvl="1"/>
            <a:r>
              <a:rPr lang="en-US" sz="2400" dirty="0"/>
              <a:t>No anthropogenic forcing. </a:t>
            </a:r>
          </a:p>
          <a:p>
            <a:pPr lvl="1"/>
            <a:r>
              <a:rPr lang="en-US" sz="2400" dirty="0"/>
              <a:t>Run for 200-1000 years. </a:t>
            </a:r>
          </a:p>
        </p:txBody>
      </p:sp>
      <p:pic>
        <p:nvPicPr>
          <p:cNvPr id="6" name="Picture 5" descr="journal_club_jet_loc_t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747" y="3274879"/>
            <a:ext cx="7352882" cy="3157869"/>
          </a:xfrm>
          <a:prstGeom prst="rect">
            <a:avLst/>
          </a:prstGeom>
        </p:spPr>
      </p:pic>
      <p:cxnSp>
        <p:nvCxnSpPr>
          <p:cNvPr id="8" name="Straight Connector 7"/>
          <p:cNvCxnSpPr/>
          <p:nvPr/>
        </p:nvCxnSpPr>
        <p:spPr>
          <a:xfrm flipV="1">
            <a:off x="5830494" y="4584167"/>
            <a:ext cx="802906" cy="598569"/>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6931784" y="4584167"/>
            <a:ext cx="446128" cy="598568"/>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45628" y="4736567"/>
            <a:ext cx="802906" cy="598569"/>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710041640"/>
      </p:ext>
    </p:extLst>
  </p:cSld>
  <p:clrMapOvr>
    <a:masterClrMapping/>
  </p:clrMapOvr>
  <mc:AlternateContent xmlns:mc="http://schemas.openxmlformats.org/markup-compatibility/2006" xmlns:p14="http://schemas.microsoft.com/office/powerpoint/2010/main">
    <mc:Choice Requires="p14">
      <p:transition spd="slow" p14:dur="2000" advTm="63099"/>
    </mc:Choice>
    <mc:Fallback xmlns="">
      <p:transition spd="slow" advTm="630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CF29CD-38B8-4924-BA11-6D60517487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an_pdf.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329" y="837081"/>
            <a:ext cx="4148774" cy="3275978"/>
          </a:xfrm>
          <a:prstGeom prst="rect">
            <a:avLst/>
          </a:prstGeom>
        </p:spPr>
      </p:pic>
      <p:sp>
        <p:nvSpPr>
          <p:cNvPr id="2" name="Title 1"/>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a:solidFill>
                  <a:schemeClr val="bg1"/>
                </a:solidFill>
                <a:latin typeface="+mj-lt"/>
                <a:ea typeface="+mj-ea"/>
                <a:cs typeface="+mj-cs"/>
              </a:rPr>
              <a:t>Natural Variability</a:t>
            </a:r>
          </a:p>
        </p:txBody>
      </p:sp>
    </p:spTree>
    <p:extLst>
      <p:ext uri="{BB962C8B-B14F-4D97-AF65-F5344CB8AC3E}">
        <p14:creationId xmlns:p14="http://schemas.microsoft.com/office/powerpoint/2010/main" val="493802709"/>
      </p:ext>
    </p:extLst>
  </p:cSld>
  <p:clrMapOvr>
    <a:masterClrMapping/>
  </p:clrMapOvr>
  <mc:AlternateContent xmlns:mc="http://schemas.openxmlformats.org/markup-compatibility/2006" xmlns:p14="http://schemas.microsoft.com/office/powerpoint/2010/main">
    <mc:Choice Requires="p14">
      <p:transition spd="slow" p14:dur="2000" advTm="24885"/>
    </mc:Choice>
    <mc:Fallback xmlns="">
      <p:transition spd="slow" advTm="248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F0618178-4B5C-46A4-9E68-052C31FA6E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5">
            <a:extLst>
              <a:ext uri="{FF2B5EF4-FFF2-40B4-BE49-F238E27FC236}">
                <a16:creationId xmlns:a16="http://schemas.microsoft.com/office/drawing/2014/main" id="{936FD40B-09C1-46D7-9E32-CC9BD7629FD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B70EA12-C034-AC46-8407-048899283F6F}"/>
              </a:ext>
            </a:extLst>
          </p:cNvPr>
          <p:cNvPicPr>
            <a:picLocks noChangeAspect="1"/>
          </p:cNvPicPr>
          <p:nvPr/>
        </p:nvPicPr>
        <p:blipFill>
          <a:blip r:embed="rId3"/>
          <a:stretch>
            <a:fillRect/>
          </a:stretch>
        </p:blipFill>
        <p:spPr>
          <a:xfrm>
            <a:off x="708761" y="3812954"/>
            <a:ext cx="3538243" cy="2482051"/>
          </a:xfrm>
          <a:prstGeom prst="rect">
            <a:avLst/>
          </a:prstGeom>
        </p:spPr>
      </p:pic>
      <p:pic>
        <p:nvPicPr>
          <p:cNvPr id="9" name="Picture 8">
            <a:extLst>
              <a:ext uri="{FF2B5EF4-FFF2-40B4-BE49-F238E27FC236}">
                <a16:creationId xmlns:a16="http://schemas.microsoft.com/office/drawing/2014/main" id="{88863673-5965-8349-82E6-55872A86B9CC}"/>
              </a:ext>
            </a:extLst>
          </p:cNvPr>
          <p:cNvPicPr>
            <a:picLocks noChangeAspect="1"/>
          </p:cNvPicPr>
          <p:nvPr/>
        </p:nvPicPr>
        <p:blipFill>
          <a:blip r:embed="rId4"/>
          <a:stretch>
            <a:fillRect/>
          </a:stretch>
        </p:blipFill>
        <p:spPr>
          <a:xfrm>
            <a:off x="7362587" y="898493"/>
            <a:ext cx="3186099" cy="2263807"/>
          </a:xfrm>
          <a:prstGeom prst="rect">
            <a:avLst/>
          </a:prstGeom>
        </p:spPr>
      </p:pic>
      <p:pic>
        <p:nvPicPr>
          <p:cNvPr id="4" name="Picture 3">
            <a:extLst>
              <a:ext uri="{FF2B5EF4-FFF2-40B4-BE49-F238E27FC236}">
                <a16:creationId xmlns:a16="http://schemas.microsoft.com/office/drawing/2014/main" id="{D238E07B-B5A8-1646-9BB3-FD6F418316AA}"/>
              </a:ext>
            </a:extLst>
          </p:cNvPr>
          <p:cNvPicPr>
            <a:picLocks noChangeAspect="1"/>
          </p:cNvPicPr>
          <p:nvPr/>
        </p:nvPicPr>
        <p:blipFill rotWithShape="1">
          <a:blip r:embed="rId5"/>
          <a:srcRect t="2114" b="26257"/>
          <a:stretch/>
        </p:blipFill>
        <p:spPr>
          <a:xfrm>
            <a:off x="4670257" y="308397"/>
            <a:ext cx="3413016" cy="2096338"/>
          </a:xfrm>
          <a:prstGeom prst="rect">
            <a:avLst/>
          </a:prstGeom>
        </p:spPr>
      </p:pic>
      <p:pic>
        <p:nvPicPr>
          <p:cNvPr id="7" name="Picture 6">
            <a:extLst>
              <a:ext uri="{FF2B5EF4-FFF2-40B4-BE49-F238E27FC236}">
                <a16:creationId xmlns:a16="http://schemas.microsoft.com/office/drawing/2014/main" id="{D803090D-79D9-AE4A-BDE1-D14CC85AB127}"/>
              </a:ext>
            </a:extLst>
          </p:cNvPr>
          <p:cNvPicPr>
            <a:picLocks noChangeAspect="1"/>
          </p:cNvPicPr>
          <p:nvPr/>
        </p:nvPicPr>
        <p:blipFill>
          <a:blip r:embed="rId6"/>
          <a:stretch>
            <a:fillRect/>
          </a:stretch>
        </p:blipFill>
        <p:spPr>
          <a:xfrm>
            <a:off x="9721936" y="240514"/>
            <a:ext cx="2078636" cy="2078636"/>
          </a:xfrm>
          <a:prstGeom prst="rect">
            <a:avLst/>
          </a:prstGeom>
        </p:spPr>
      </p:pic>
      <p:sp>
        <p:nvSpPr>
          <p:cNvPr id="2" name="Title 1">
            <a:extLst>
              <a:ext uri="{FF2B5EF4-FFF2-40B4-BE49-F238E27FC236}">
                <a16:creationId xmlns:a16="http://schemas.microsoft.com/office/drawing/2014/main" id="{5A6C9AAF-DDED-A64A-91DA-823F445BEFE8}"/>
              </a:ext>
            </a:extLst>
          </p:cNvPr>
          <p:cNvSpPr>
            <a:spLocks noGrp="1"/>
          </p:cNvSpPr>
          <p:nvPr>
            <p:ph type="title" idx="4294967295"/>
          </p:nvPr>
        </p:nvSpPr>
        <p:spPr>
          <a:xfrm>
            <a:off x="5021821" y="3812954"/>
            <a:ext cx="6465287" cy="1516014"/>
          </a:xfrm>
        </p:spPr>
        <p:txBody>
          <a:bodyPr vert="horz" lIns="91440" tIns="45720" rIns="91440" bIns="45720" rtlCol="0" anchor="b">
            <a:normAutofit/>
          </a:bodyPr>
          <a:lstStyle/>
          <a:p>
            <a:r>
              <a:rPr lang="en-US" sz="4800">
                <a:solidFill>
                  <a:schemeClr val="bg1"/>
                </a:solidFill>
              </a:rPr>
              <a:t>What causes global climate to change? </a:t>
            </a:r>
          </a:p>
        </p:txBody>
      </p:sp>
      <p:pic>
        <p:nvPicPr>
          <p:cNvPr id="8" name="Picture 7">
            <a:extLst>
              <a:ext uri="{FF2B5EF4-FFF2-40B4-BE49-F238E27FC236}">
                <a16:creationId xmlns:a16="http://schemas.microsoft.com/office/drawing/2014/main" id="{891877ED-426A-9349-B567-1F84C58240D0}"/>
              </a:ext>
            </a:extLst>
          </p:cNvPr>
          <p:cNvPicPr>
            <a:picLocks noChangeAspect="1"/>
          </p:cNvPicPr>
          <p:nvPr/>
        </p:nvPicPr>
        <p:blipFill>
          <a:blip r:embed="rId7"/>
          <a:stretch>
            <a:fillRect/>
          </a:stretch>
        </p:blipFill>
        <p:spPr>
          <a:xfrm>
            <a:off x="281272" y="482601"/>
            <a:ext cx="4032615" cy="2806700"/>
          </a:xfrm>
          <a:prstGeom prst="rect">
            <a:avLst/>
          </a:prstGeom>
        </p:spPr>
      </p:pic>
      <p:sp>
        <p:nvSpPr>
          <p:cNvPr id="10" name="Oval 9">
            <a:extLst>
              <a:ext uri="{FF2B5EF4-FFF2-40B4-BE49-F238E27FC236}">
                <a16:creationId xmlns:a16="http://schemas.microsoft.com/office/drawing/2014/main" id="{348ADB3D-41F7-2D48-B17B-8417ECE4860E}"/>
              </a:ext>
            </a:extLst>
          </p:cNvPr>
          <p:cNvSpPr/>
          <p:nvPr/>
        </p:nvSpPr>
        <p:spPr>
          <a:xfrm>
            <a:off x="4646786" y="0"/>
            <a:ext cx="7545213" cy="3335717"/>
          </a:xfrm>
          <a:prstGeom prst="ellipse">
            <a:avLst/>
          </a:prstGeom>
          <a:solidFill>
            <a:schemeClr val="bg1">
              <a:lumMod val="95000"/>
              <a:alpha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44FFFBC-6FAD-074F-8420-E70C41873AA8}"/>
              </a:ext>
            </a:extLst>
          </p:cNvPr>
          <p:cNvSpPr txBox="1"/>
          <p:nvPr/>
        </p:nvSpPr>
        <p:spPr>
          <a:xfrm>
            <a:off x="6387240" y="1771228"/>
            <a:ext cx="4292600" cy="646331"/>
          </a:xfrm>
          <a:prstGeom prst="rect">
            <a:avLst/>
          </a:prstGeom>
          <a:noFill/>
        </p:spPr>
        <p:txBody>
          <a:bodyPr wrap="square" rtlCol="0">
            <a:spAutoFit/>
          </a:bodyPr>
          <a:lstStyle/>
          <a:p>
            <a:pPr algn="ctr"/>
            <a:r>
              <a:rPr lang="en-US" sz="3600" dirty="0">
                <a:solidFill>
                  <a:srgbClr val="0070C0"/>
                </a:solidFill>
              </a:rPr>
              <a:t>External Forcing</a:t>
            </a:r>
          </a:p>
        </p:txBody>
      </p:sp>
      <p:sp>
        <p:nvSpPr>
          <p:cNvPr id="15" name="Oval 14">
            <a:extLst>
              <a:ext uri="{FF2B5EF4-FFF2-40B4-BE49-F238E27FC236}">
                <a16:creationId xmlns:a16="http://schemas.microsoft.com/office/drawing/2014/main" id="{BA5CAC51-CE42-9D47-BF2D-4EA57A5DAB3E}"/>
              </a:ext>
            </a:extLst>
          </p:cNvPr>
          <p:cNvSpPr/>
          <p:nvPr/>
        </p:nvSpPr>
        <p:spPr>
          <a:xfrm>
            <a:off x="156190" y="3452888"/>
            <a:ext cx="4490596" cy="3202181"/>
          </a:xfrm>
          <a:prstGeom prst="ellipse">
            <a:avLst/>
          </a:prstGeom>
          <a:solidFill>
            <a:schemeClr val="bg1">
              <a:lumMod val="95000"/>
              <a:alpha val="7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19A2EE2-951E-FA4D-AC7A-510420217663}"/>
              </a:ext>
            </a:extLst>
          </p:cNvPr>
          <p:cNvSpPr txBox="1"/>
          <p:nvPr/>
        </p:nvSpPr>
        <p:spPr>
          <a:xfrm>
            <a:off x="672943" y="4453813"/>
            <a:ext cx="3568700" cy="1200329"/>
          </a:xfrm>
          <a:prstGeom prst="rect">
            <a:avLst/>
          </a:prstGeom>
          <a:noFill/>
        </p:spPr>
        <p:txBody>
          <a:bodyPr wrap="square" rtlCol="0">
            <a:spAutoFit/>
          </a:bodyPr>
          <a:lstStyle/>
          <a:p>
            <a:pPr algn="ctr"/>
            <a:r>
              <a:rPr lang="en-US" sz="3600" dirty="0">
                <a:solidFill>
                  <a:schemeClr val="accent2">
                    <a:lumMod val="75000"/>
                  </a:schemeClr>
                </a:solidFill>
              </a:rPr>
              <a:t>Anthropogenic Forcing</a:t>
            </a:r>
          </a:p>
        </p:txBody>
      </p:sp>
      <p:sp>
        <p:nvSpPr>
          <p:cNvPr id="18" name="Oval 17">
            <a:extLst>
              <a:ext uri="{FF2B5EF4-FFF2-40B4-BE49-F238E27FC236}">
                <a16:creationId xmlns:a16="http://schemas.microsoft.com/office/drawing/2014/main" id="{8662DA44-536B-E649-A498-7B72C1F151B6}"/>
              </a:ext>
            </a:extLst>
          </p:cNvPr>
          <p:cNvSpPr/>
          <p:nvPr/>
        </p:nvSpPr>
        <p:spPr>
          <a:xfrm>
            <a:off x="0" y="63501"/>
            <a:ext cx="4646786" cy="3695782"/>
          </a:xfrm>
          <a:prstGeom prst="ellipse">
            <a:avLst/>
          </a:prstGeom>
          <a:solidFill>
            <a:schemeClr val="bg1">
              <a:lumMod val="95000"/>
              <a:alpha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0828A4D-A2FA-F847-96A2-A1EB11A717EF}"/>
              </a:ext>
            </a:extLst>
          </p:cNvPr>
          <p:cNvSpPr txBox="1"/>
          <p:nvPr/>
        </p:nvSpPr>
        <p:spPr>
          <a:xfrm>
            <a:off x="769052" y="1667858"/>
            <a:ext cx="3376481" cy="646331"/>
          </a:xfrm>
          <a:prstGeom prst="rect">
            <a:avLst/>
          </a:prstGeom>
          <a:noFill/>
        </p:spPr>
        <p:txBody>
          <a:bodyPr wrap="square" rtlCol="0">
            <a:spAutoFit/>
          </a:bodyPr>
          <a:lstStyle/>
          <a:p>
            <a:r>
              <a:rPr lang="en-US" sz="3600" dirty="0">
                <a:solidFill>
                  <a:schemeClr val="accent6">
                    <a:lumMod val="75000"/>
                  </a:schemeClr>
                </a:solidFill>
              </a:rPr>
              <a:t>Internal Forcing</a:t>
            </a:r>
          </a:p>
        </p:txBody>
      </p:sp>
      <p:sp>
        <p:nvSpPr>
          <p:cNvPr id="21" name="Rounded Rectangle 20">
            <a:extLst>
              <a:ext uri="{FF2B5EF4-FFF2-40B4-BE49-F238E27FC236}">
                <a16:creationId xmlns:a16="http://schemas.microsoft.com/office/drawing/2014/main" id="{A63D3530-D89B-C348-A907-8282C95691E2}"/>
              </a:ext>
            </a:extLst>
          </p:cNvPr>
          <p:cNvSpPr/>
          <p:nvPr/>
        </p:nvSpPr>
        <p:spPr>
          <a:xfrm>
            <a:off x="281272" y="240514"/>
            <a:ext cx="11519300" cy="3048787"/>
          </a:xfrm>
          <a:prstGeom prst="roundRect">
            <a:avLst/>
          </a:prstGeom>
          <a:solidFill>
            <a:schemeClr val="bg1">
              <a:lumMod val="95000"/>
              <a:alpha val="76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89CA9BE-C51C-524A-B482-58C2015F061A}"/>
              </a:ext>
            </a:extLst>
          </p:cNvPr>
          <p:cNvSpPr txBox="1"/>
          <p:nvPr/>
        </p:nvSpPr>
        <p:spPr>
          <a:xfrm>
            <a:off x="2973872" y="1667858"/>
            <a:ext cx="6134100" cy="707886"/>
          </a:xfrm>
          <a:prstGeom prst="rect">
            <a:avLst/>
          </a:prstGeom>
          <a:noFill/>
        </p:spPr>
        <p:txBody>
          <a:bodyPr wrap="square" rtlCol="0">
            <a:spAutoFit/>
          </a:bodyPr>
          <a:lstStyle/>
          <a:p>
            <a:pPr algn="ctr"/>
            <a:r>
              <a:rPr lang="en-US" sz="4000" dirty="0">
                <a:solidFill>
                  <a:schemeClr val="accent1"/>
                </a:solidFill>
              </a:rPr>
              <a:t>Natural Variability</a:t>
            </a:r>
          </a:p>
        </p:txBody>
      </p:sp>
    </p:spTree>
    <p:custDataLst>
      <p:tags r:id="rId1"/>
    </p:custDataLst>
    <p:extLst>
      <p:ext uri="{BB962C8B-B14F-4D97-AF65-F5344CB8AC3E}">
        <p14:creationId xmlns:p14="http://schemas.microsoft.com/office/powerpoint/2010/main" val="1845720673"/>
      </p:ext>
    </p:extLst>
  </p:cSld>
  <p:clrMapOvr>
    <a:masterClrMapping/>
  </p:clrMapOvr>
  <mc:AlternateContent xmlns:mc="http://schemas.openxmlformats.org/markup-compatibility/2006" xmlns:p14="http://schemas.microsoft.com/office/powerpoint/2010/main">
    <mc:Choice Requires="p14">
      <p:transition spd="slow" p14:dur="2000" advTm="205486"/>
    </mc:Choice>
    <mc:Fallback xmlns="">
      <p:transition spd="slow" advTm="2054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2">
                                            <p:txEl>
                                              <p:pRg st="0" end="0"/>
                                            </p:txEl>
                                          </p:spTgt>
                                        </p:tgtEl>
                                        <p:attrNameLst>
                                          <p:attrName>style.visibility</p:attrName>
                                        </p:attrNameLst>
                                      </p:cBhvr>
                                      <p:to>
                                        <p:strVal val="visible"/>
                                      </p:to>
                                    </p:set>
                                    <p:animEffect transition="in" filter="fade">
                                      <p:cBhvr>
                                        <p:cTn id="8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p:bldP spid="13" grpId="1"/>
      <p:bldP spid="15" grpId="0" animBg="1"/>
      <p:bldP spid="15" grpId="1" animBg="1"/>
      <p:bldP spid="17" grpId="0"/>
      <p:bldP spid="17" grpId="1"/>
      <p:bldP spid="18" grpId="0" animBg="1"/>
      <p:bldP spid="18" grpId="1" animBg="1"/>
      <p:bldP spid="19" grpId="0"/>
      <p:bldP spid="19" grpId="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iroc5_p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40" y="1798922"/>
            <a:ext cx="3132111" cy="2356636"/>
          </a:xfrm>
          <a:prstGeom prst="rect">
            <a:avLst/>
          </a:prstGeom>
        </p:spPr>
      </p:pic>
      <p:pic>
        <p:nvPicPr>
          <p:cNvPr id="4" name="Picture 3" descr="wind_whisker_no_trend.eps"/>
          <p:cNvPicPr>
            <a:picLocks/>
          </p:cNvPicPr>
          <p:nvPr/>
        </p:nvPicPr>
        <p:blipFill>
          <a:blip r:embed="rId4">
            <a:extLst>
              <a:ext uri="{28A0092B-C50C-407E-A947-70E740481C1C}">
                <a14:useLocalDpi xmlns:a14="http://schemas.microsoft.com/office/drawing/2010/main" val="0"/>
              </a:ext>
            </a:extLst>
          </a:blip>
          <a:stretch>
            <a:fillRect/>
          </a:stretch>
        </p:blipFill>
        <p:spPr>
          <a:xfrm>
            <a:off x="3821022" y="1172647"/>
            <a:ext cx="4549955" cy="3605964"/>
          </a:xfrm>
          <a:prstGeom prst="rect">
            <a:avLst/>
          </a:prstGeom>
        </p:spPr>
      </p:pic>
      <p:pic>
        <p:nvPicPr>
          <p:cNvPr id="3" name="Picture 2" descr="ipsl_cm5a_lr_pdf.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3248" y="1795700"/>
            <a:ext cx="3136392" cy="2359857"/>
          </a:xfrm>
          <a:prstGeom prst="rect">
            <a:avLst/>
          </a:prstGeom>
        </p:spPr>
      </p:pic>
      <p:cxnSp>
        <p:nvCxnSpPr>
          <p:cNvPr id="16" name="Straight Connector 9">
            <a:extLst>
              <a:ext uri="{FF2B5EF4-FFF2-40B4-BE49-F238E27FC236}">
                <a16:creationId xmlns:a16="http://schemas.microsoft.com/office/drawing/2014/main" id="{8F880EF2-DF79-4D9D-8F11-E91D48C797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5360" y="5778706"/>
            <a:ext cx="10241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Natural Variability</a:t>
            </a:r>
          </a:p>
        </p:txBody>
      </p:sp>
    </p:spTree>
    <p:custDataLst>
      <p:tags r:id="rId1"/>
    </p:custDataLst>
    <p:extLst>
      <p:ext uri="{BB962C8B-B14F-4D97-AF65-F5344CB8AC3E}">
        <p14:creationId xmlns:p14="http://schemas.microsoft.com/office/powerpoint/2010/main" val="2209882437"/>
      </p:ext>
    </p:extLst>
  </p:cSld>
  <p:clrMapOvr>
    <a:masterClrMapping/>
  </p:clrMapOvr>
  <mc:AlternateContent xmlns:mc="http://schemas.openxmlformats.org/markup-compatibility/2006" xmlns:p14="http://schemas.microsoft.com/office/powerpoint/2010/main">
    <mc:Choice Requires="p14">
      <p:transition spd="slow" p14:dur="2000" advTm="26077"/>
    </mc:Choice>
    <mc:Fallback xmlns="">
      <p:transition spd="slow" advTm="260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Natural Variability vs. Observations</a:t>
            </a:r>
          </a:p>
        </p:txBody>
      </p:sp>
      <p:pic>
        <p:nvPicPr>
          <p:cNvPr id="5" name="Picture 4" descr="wind.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564" y="1698826"/>
            <a:ext cx="5556038" cy="4535056"/>
          </a:xfrm>
          <a:prstGeom prst="rect">
            <a:avLst/>
          </a:prstGeom>
        </p:spPr>
      </p:pic>
    </p:spTree>
    <p:extLst>
      <p:ext uri="{BB962C8B-B14F-4D97-AF65-F5344CB8AC3E}">
        <p14:creationId xmlns:p14="http://schemas.microsoft.com/office/powerpoint/2010/main" val="1416838445"/>
      </p:ext>
    </p:extLst>
  </p:cSld>
  <p:clrMapOvr>
    <a:masterClrMapping/>
  </p:clrMapOvr>
  <mc:AlternateContent xmlns:mc="http://schemas.openxmlformats.org/markup-compatibility/2006" xmlns:p14="http://schemas.microsoft.com/office/powerpoint/2010/main">
    <mc:Choice Requires="p14">
      <p:transition spd="slow" p14:dur="2000" advTm="28214"/>
    </mc:Choice>
    <mc:Fallback xmlns="">
      <p:transition spd="slow" advTm="2821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Variability vs. Observations</a:t>
            </a:r>
          </a:p>
        </p:txBody>
      </p:sp>
      <p:pic>
        <p:nvPicPr>
          <p:cNvPr id="5" name="Picture 4" descr="wind.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564" y="1698826"/>
            <a:ext cx="5556038" cy="4535056"/>
          </a:xfrm>
          <a:prstGeom prst="rect">
            <a:avLst/>
          </a:prstGeom>
        </p:spPr>
      </p:pic>
      <p:graphicFrame>
        <p:nvGraphicFramePr>
          <p:cNvPr id="6" name="Table 5"/>
          <p:cNvGraphicFramePr>
            <a:graphicFrameLocks noGrp="1"/>
          </p:cNvGraphicFramePr>
          <p:nvPr>
            <p:extLst/>
          </p:nvPr>
        </p:nvGraphicFramePr>
        <p:xfrm>
          <a:off x="7753965" y="1836072"/>
          <a:ext cx="2236599" cy="4114800"/>
        </p:xfrm>
        <a:graphic>
          <a:graphicData uri="http://schemas.openxmlformats.org/drawingml/2006/table">
            <a:tbl>
              <a:tblPr firstRow="1" bandRow="1">
                <a:tableStyleId>{2D5ABB26-0587-4C30-8999-92F81FD0307C}</a:tableStyleId>
              </a:tblPr>
              <a:tblGrid>
                <a:gridCol w="1563097">
                  <a:extLst>
                    <a:ext uri="{9D8B030D-6E8A-4147-A177-3AD203B41FA5}">
                      <a16:colId xmlns:a16="http://schemas.microsoft.com/office/drawing/2014/main" val="20000"/>
                    </a:ext>
                  </a:extLst>
                </a:gridCol>
                <a:gridCol w="673502">
                  <a:extLst>
                    <a:ext uri="{9D8B030D-6E8A-4147-A177-3AD203B41FA5}">
                      <a16:colId xmlns:a16="http://schemas.microsoft.com/office/drawing/2014/main" val="20001"/>
                    </a:ext>
                  </a:extLst>
                </a:gridCol>
              </a:tblGrid>
              <a:tr h="273059">
                <a:tc>
                  <a:txBody>
                    <a:bodyPr/>
                    <a:lstStyle/>
                    <a:p>
                      <a:r>
                        <a:rPr lang="en-US" sz="1200" b="1" u="sng" dirty="0"/>
                        <a:t>Model</a:t>
                      </a:r>
                    </a:p>
                  </a:txBody>
                  <a:tcPr>
                    <a:solidFill>
                      <a:schemeClr val="bg1"/>
                    </a:solidFill>
                  </a:tcPr>
                </a:tc>
                <a:tc>
                  <a:txBody>
                    <a:bodyPr/>
                    <a:lstStyle/>
                    <a:p>
                      <a:r>
                        <a:rPr lang="en-US" sz="1200" b="1" u="none" dirty="0"/>
                        <a:t>R1 </a:t>
                      </a:r>
                      <a:r>
                        <a:rPr lang="en-US" sz="1200" b="1" u="none" dirty="0" err="1"/>
                        <a:t>U</a:t>
                      </a:r>
                      <a:r>
                        <a:rPr lang="en-US" sz="1200" b="1" u="none" baseline="-25000" dirty="0" err="1"/>
                        <a:t>loc</a:t>
                      </a:r>
                      <a:endParaRPr lang="en-US" sz="1200" b="1" u="none" dirty="0"/>
                    </a:p>
                  </a:txBody>
                  <a:tcPr>
                    <a:solidFill>
                      <a:schemeClr val="bg1"/>
                    </a:solidFill>
                  </a:tcPr>
                </a:tc>
                <a:extLst>
                  <a:ext uri="{0D108BD9-81ED-4DB2-BD59-A6C34878D82A}">
                    <a16:rowId xmlns:a16="http://schemas.microsoft.com/office/drawing/2014/main" val="10000"/>
                  </a:ext>
                </a:extLst>
              </a:tr>
              <a:tr h="273059">
                <a:tc>
                  <a:txBody>
                    <a:bodyPr/>
                    <a:lstStyle/>
                    <a:p>
                      <a:r>
                        <a:rPr lang="en-US" sz="1200" dirty="0"/>
                        <a:t>CanESM2</a:t>
                      </a:r>
                    </a:p>
                  </a:txBody>
                  <a:tcPr>
                    <a:solidFill>
                      <a:schemeClr val="bg1"/>
                    </a:solidFill>
                  </a:tcPr>
                </a:tc>
                <a:tc>
                  <a:txBody>
                    <a:bodyPr/>
                    <a:lstStyle/>
                    <a:p>
                      <a:r>
                        <a:rPr lang="en-US" sz="1200" dirty="0"/>
                        <a:t>4.18%</a:t>
                      </a:r>
                    </a:p>
                  </a:txBody>
                  <a:tcPr>
                    <a:solidFill>
                      <a:schemeClr val="bg1"/>
                    </a:solidFill>
                  </a:tcPr>
                </a:tc>
                <a:extLst>
                  <a:ext uri="{0D108BD9-81ED-4DB2-BD59-A6C34878D82A}">
                    <a16:rowId xmlns:a16="http://schemas.microsoft.com/office/drawing/2014/main" val="10001"/>
                  </a:ext>
                </a:extLst>
              </a:tr>
              <a:tr h="273059">
                <a:tc>
                  <a:txBody>
                    <a:bodyPr/>
                    <a:lstStyle/>
                    <a:p>
                      <a:r>
                        <a:rPr lang="en-US" sz="1200" dirty="0"/>
                        <a:t>CNRM CM5</a:t>
                      </a:r>
                    </a:p>
                  </a:txBody>
                  <a:tcPr>
                    <a:solidFill>
                      <a:schemeClr val="bg1"/>
                    </a:solidFill>
                  </a:tcPr>
                </a:tc>
                <a:tc>
                  <a:txBody>
                    <a:bodyPr/>
                    <a:lstStyle/>
                    <a:p>
                      <a:r>
                        <a:rPr lang="en-US" sz="1200" dirty="0"/>
                        <a:t>1.19%</a:t>
                      </a:r>
                    </a:p>
                  </a:txBody>
                  <a:tcPr>
                    <a:solidFill>
                      <a:schemeClr val="bg1"/>
                    </a:solidFill>
                  </a:tcPr>
                </a:tc>
                <a:extLst>
                  <a:ext uri="{0D108BD9-81ED-4DB2-BD59-A6C34878D82A}">
                    <a16:rowId xmlns:a16="http://schemas.microsoft.com/office/drawing/2014/main" val="10002"/>
                  </a:ext>
                </a:extLst>
              </a:tr>
              <a:tr h="273059">
                <a:tc>
                  <a:txBody>
                    <a:bodyPr/>
                    <a:lstStyle/>
                    <a:p>
                      <a:r>
                        <a:rPr lang="en-US" sz="1200" dirty="0"/>
                        <a:t>GFDL</a:t>
                      </a:r>
                      <a:r>
                        <a:rPr lang="en-US" sz="1200" baseline="0" dirty="0"/>
                        <a:t> ESM2M</a:t>
                      </a:r>
                      <a:endParaRPr lang="en-US" sz="1200" dirty="0"/>
                    </a:p>
                  </a:txBody>
                  <a:tcPr>
                    <a:solidFill>
                      <a:schemeClr val="bg1"/>
                    </a:solidFill>
                  </a:tcPr>
                </a:tc>
                <a:tc>
                  <a:txBody>
                    <a:bodyPr/>
                    <a:lstStyle/>
                    <a:p>
                      <a:r>
                        <a:rPr lang="en-US" sz="1200" dirty="0"/>
                        <a:t>3.38%</a:t>
                      </a:r>
                    </a:p>
                  </a:txBody>
                  <a:tcPr>
                    <a:solidFill>
                      <a:schemeClr val="bg1"/>
                    </a:solidFill>
                  </a:tcPr>
                </a:tc>
                <a:extLst>
                  <a:ext uri="{0D108BD9-81ED-4DB2-BD59-A6C34878D82A}">
                    <a16:rowId xmlns:a16="http://schemas.microsoft.com/office/drawing/2014/main" val="10003"/>
                  </a:ext>
                </a:extLst>
              </a:tr>
              <a:tr h="273059">
                <a:tc>
                  <a:txBody>
                    <a:bodyPr/>
                    <a:lstStyle/>
                    <a:p>
                      <a:r>
                        <a:rPr lang="en-US" sz="1200" dirty="0"/>
                        <a:t>IPSL</a:t>
                      </a:r>
                      <a:r>
                        <a:rPr lang="en-US" sz="1200" baseline="0" dirty="0"/>
                        <a:t> CM5a LR</a:t>
                      </a:r>
                      <a:endParaRPr lang="en-US" sz="1200" dirty="0"/>
                    </a:p>
                  </a:txBody>
                  <a:tcPr>
                    <a:solidFill>
                      <a:schemeClr val="bg1"/>
                    </a:solidFill>
                  </a:tcPr>
                </a:tc>
                <a:tc>
                  <a:txBody>
                    <a:bodyPr/>
                    <a:lstStyle/>
                    <a:p>
                      <a:r>
                        <a:rPr lang="en-US" sz="1200" dirty="0"/>
                        <a:t>7.92%</a:t>
                      </a:r>
                    </a:p>
                  </a:txBody>
                  <a:tcPr>
                    <a:solidFill>
                      <a:schemeClr val="tx2">
                        <a:lumMod val="20000"/>
                        <a:lumOff val="80000"/>
                      </a:schemeClr>
                    </a:solidFill>
                  </a:tcPr>
                </a:tc>
                <a:extLst>
                  <a:ext uri="{0D108BD9-81ED-4DB2-BD59-A6C34878D82A}">
                    <a16:rowId xmlns:a16="http://schemas.microsoft.com/office/drawing/2014/main" val="10004"/>
                  </a:ext>
                </a:extLst>
              </a:tr>
              <a:tr h="273059">
                <a:tc>
                  <a:txBody>
                    <a:bodyPr/>
                    <a:lstStyle/>
                    <a:p>
                      <a:r>
                        <a:rPr lang="en-US" sz="1200" dirty="0"/>
                        <a:t>IPSL CM5a MR</a:t>
                      </a:r>
                    </a:p>
                  </a:txBody>
                  <a:tcPr>
                    <a:solidFill>
                      <a:schemeClr val="bg1"/>
                    </a:solidFill>
                  </a:tcPr>
                </a:tc>
                <a:tc>
                  <a:txBody>
                    <a:bodyPr/>
                    <a:lstStyle/>
                    <a:p>
                      <a:r>
                        <a:rPr lang="en-US" sz="1200" dirty="0"/>
                        <a:t>5.00%</a:t>
                      </a:r>
                    </a:p>
                  </a:txBody>
                  <a:tcPr>
                    <a:solidFill>
                      <a:schemeClr val="tx2">
                        <a:lumMod val="20000"/>
                        <a:lumOff val="80000"/>
                      </a:schemeClr>
                    </a:solidFill>
                  </a:tcPr>
                </a:tc>
                <a:extLst>
                  <a:ext uri="{0D108BD9-81ED-4DB2-BD59-A6C34878D82A}">
                    <a16:rowId xmlns:a16="http://schemas.microsoft.com/office/drawing/2014/main" val="10005"/>
                  </a:ext>
                </a:extLst>
              </a:tr>
              <a:tr h="273059">
                <a:tc>
                  <a:txBody>
                    <a:bodyPr/>
                    <a:lstStyle/>
                    <a:p>
                      <a:r>
                        <a:rPr lang="en-US" sz="1200" dirty="0"/>
                        <a:t>IPSL CM5b LR</a:t>
                      </a:r>
                    </a:p>
                  </a:txBody>
                  <a:tcPr>
                    <a:solidFill>
                      <a:schemeClr val="bg1"/>
                    </a:solidFill>
                  </a:tcPr>
                </a:tc>
                <a:tc>
                  <a:txBody>
                    <a:bodyPr/>
                    <a:lstStyle/>
                    <a:p>
                      <a:r>
                        <a:rPr lang="en-US" sz="1200" dirty="0"/>
                        <a:t>9.30%</a:t>
                      </a:r>
                    </a:p>
                  </a:txBody>
                  <a:tcPr>
                    <a:solidFill>
                      <a:schemeClr val="tx2">
                        <a:lumMod val="20000"/>
                        <a:lumOff val="80000"/>
                      </a:schemeClr>
                    </a:solidFill>
                  </a:tcPr>
                </a:tc>
                <a:extLst>
                  <a:ext uri="{0D108BD9-81ED-4DB2-BD59-A6C34878D82A}">
                    <a16:rowId xmlns:a16="http://schemas.microsoft.com/office/drawing/2014/main" val="10006"/>
                  </a:ext>
                </a:extLst>
              </a:tr>
              <a:tr h="273059">
                <a:tc>
                  <a:txBody>
                    <a:bodyPr/>
                    <a:lstStyle/>
                    <a:p>
                      <a:r>
                        <a:rPr lang="en-US" sz="1200" dirty="0"/>
                        <a:t>MIROC ESM</a:t>
                      </a:r>
                    </a:p>
                  </a:txBody>
                  <a:tcPr>
                    <a:solidFill>
                      <a:schemeClr val="bg1"/>
                    </a:solidFill>
                  </a:tcPr>
                </a:tc>
                <a:tc>
                  <a:txBody>
                    <a:bodyPr/>
                    <a:lstStyle/>
                    <a:p>
                      <a:r>
                        <a:rPr lang="en-US" sz="1200" dirty="0"/>
                        <a:t>1.13%</a:t>
                      </a:r>
                    </a:p>
                  </a:txBody>
                  <a:tcPr>
                    <a:solidFill>
                      <a:srgbClr val="FFFFFF"/>
                    </a:solidFill>
                  </a:tcPr>
                </a:tc>
                <a:extLst>
                  <a:ext uri="{0D108BD9-81ED-4DB2-BD59-A6C34878D82A}">
                    <a16:rowId xmlns:a16="http://schemas.microsoft.com/office/drawing/2014/main" val="10007"/>
                  </a:ext>
                </a:extLst>
              </a:tr>
              <a:tr h="273059">
                <a:tc>
                  <a:txBody>
                    <a:bodyPr/>
                    <a:lstStyle/>
                    <a:p>
                      <a:r>
                        <a:rPr lang="en-US" sz="1200" dirty="0"/>
                        <a:t>MIROC ESM CHEM</a:t>
                      </a:r>
                    </a:p>
                  </a:txBody>
                  <a:tcPr>
                    <a:solidFill>
                      <a:schemeClr val="bg1"/>
                    </a:solidFill>
                  </a:tcPr>
                </a:tc>
                <a:tc>
                  <a:txBody>
                    <a:bodyPr/>
                    <a:lstStyle/>
                    <a:p>
                      <a:r>
                        <a:rPr lang="en-US" sz="1200" dirty="0"/>
                        <a:t>3.39%</a:t>
                      </a:r>
                    </a:p>
                  </a:txBody>
                  <a:tcPr>
                    <a:solidFill>
                      <a:srgbClr val="FFFFFF"/>
                    </a:solidFill>
                  </a:tcPr>
                </a:tc>
                <a:extLst>
                  <a:ext uri="{0D108BD9-81ED-4DB2-BD59-A6C34878D82A}">
                    <a16:rowId xmlns:a16="http://schemas.microsoft.com/office/drawing/2014/main" val="10008"/>
                  </a:ext>
                </a:extLst>
              </a:tr>
              <a:tr h="273059">
                <a:tc>
                  <a:txBody>
                    <a:bodyPr/>
                    <a:lstStyle/>
                    <a:p>
                      <a:r>
                        <a:rPr lang="en-US" sz="1200" dirty="0"/>
                        <a:t>MIROC 5</a:t>
                      </a:r>
                    </a:p>
                  </a:txBody>
                  <a:tcPr>
                    <a:solidFill>
                      <a:schemeClr val="bg1"/>
                    </a:solidFill>
                  </a:tcPr>
                </a:tc>
                <a:tc>
                  <a:txBody>
                    <a:bodyPr/>
                    <a:lstStyle/>
                    <a:p>
                      <a:r>
                        <a:rPr lang="en-US" sz="1200" dirty="0"/>
                        <a:t>0.38%</a:t>
                      </a:r>
                    </a:p>
                  </a:txBody>
                  <a:tcPr>
                    <a:solidFill>
                      <a:srgbClr val="FFFFFF"/>
                    </a:solidFill>
                  </a:tcPr>
                </a:tc>
                <a:extLst>
                  <a:ext uri="{0D108BD9-81ED-4DB2-BD59-A6C34878D82A}">
                    <a16:rowId xmlns:a16="http://schemas.microsoft.com/office/drawing/2014/main" val="10009"/>
                  </a:ext>
                </a:extLst>
              </a:tr>
              <a:tr h="273059">
                <a:tc>
                  <a:txBody>
                    <a:bodyPr/>
                    <a:lstStyle/>
                    <a:p>
                      <a:r>
                        <a:rPr lang="en-US" sz="1200" dirty="0"/>
                        <a:t>MPI ESM LR</a:t>
                      </a:r>
                    </a:p>
                  </a:txBody>
                  <a:tcPr>
                    <a:solidFill>
                      <a:schemeClr val="bg1"/>
                    </a:solidFill>
                  </a:tcPr>
                </a:tc>
                <a:tc>
                  <a:txBody>
                    <a:bodyPr/>
                    <a:lstStyle/>
                    <a:p>
                      <a:r>
                        <a:rPr lang="en-US" sz="1200" dirty="0"/>
                        <a:t>6.64%</a:t>
                      </a:r>
                    </a:p>
                  </a:txBody>
                  <a:tcPr>
                    <a:solidFill>
                      <a:schemeClr val="tx2">
                        <a:lumMod val="20000"/>
                        <a:lumOff val="80000"/>
                      </a:schemeClr>
                    </a:solidFill>
                  </a:tcPr>
                </a:tc>
                <a:extLst>
                  <a:ext uri="{0D108BD9-81ED-4DB2-BD59-A6C34878D82A}">
                    <a16:rowId xmlns:a16="http://schemas.microsoft.com/office/drawing/2014/main" val="10010"/>
                  </a:ext>
                </a:extLst>
              </a:tr>
              <a:tr h="273059">
                <a:tc>
                  <a:txBody>
                    <a:bodyPr/>
                    <a:lstStyle/>
                    <a:p>
                      <a:r>
                        <a:rPr lang="en-US" sz="1200" dirty="0"/>
                        <a:t>MPI</a:t>
                      </a:r>
                      <a:r>
                        <a:rPr lang="en-US" sz="1200" baseline="0" dirty="0"/>
                        <a:t> ESM MR</a:t>
                      </a:r>
                      <a:endParaRPr lang="en-US" sz="1200" dirty="0"/>
                    </a:p>
                  </a:txBody>
                  <a:tcPr>
                    <a:solidFill>
                      <a:schemeClr val="bg1"/>
                    </a:solidFill>
                  </a:tcPr>
                </a:tc>
                <a:tc>
                  <a:txBody>
                    <a:bodyPr/>
                    <a:lstStyle/>
                    <a:p>
                      <a:r>
                        <a:rPr lang="en-US" sz="1200" dirty="0"/>
                        <a:t>6.22%</a:t>
                      </a:r>
                    </a:p>
                  </a:txBody>
                  <a:tcPr>
                    <a:solidFill>
                      <a:schemeClr val="tx2">
                        <a:lumMod val="20000"/>
                        <a:lumOff val="80000"/>
                      </a:schemeClr>
                    </a:solidFill>
                  </a:tcPr>
                </a:tc>
                <a:extLst>
                  <a:ext uri="{0D108BD9-81ED-4DB2-BD59-A6C34878D82A}">
                    <a16:rowId xmlns:a16="http://schemas.microsoft.com/office/drawing/2014/main" val="10011"/>
                  </a:ext>
                </a:extLst>
              </a:tr>
              <a:tr h="273059">
                <a:tc>
                  <a:txBody>
                    <a:bodyPr/>
                    <a:lstStyle/>
                    <a:p>
                      <a:r>
                        <a:rPr lang="en-US" sz="1200" dirty="0"/>
                        <a:t>MRI CGCM3</a:t>
                      </a:r>
                    </a:p>
                  </a:txBody>
                  <a:tcPr>
                    <a:solidFill>
                      <a:schemeClr val="bg1"/>
                    </a:solidFill>
                  </a:tcPr>
                </a:tc>
                <a:tc>
                  <a:txBody>
                    <a:bodyPr/>
                    <a:lstStyle/>
                    <a:p>
                      <a:r>
                        <a:rPr lang="en-US" sz="1200" dirty="0"/>
                        <a:t>2.87%</a:t>
                      </a:r>
                    </a:p>
                  </a:txBody>
                  <a:tcPr>
                    <a:solidFill>
                      <a:schemeClr val="bg1"/>
                    </a:solidFill>
                  </a:tcPr>
                </a:tc>
                <a:extLst>
                  <a:ext uri="{0D108BD9-81ED-4DB2-BD59-A6C34878D82A}">
                    <a16:rowId xmlns:a16="http://schemas.microsoft.com/office/drawing/2014/main" val="10012"/>
                  </a:ext>
                </a:extLst>
              </a:tr>
              <a:tr h="273059">
                <a:tc>
                  <a:txBody>
                    <a:bodyPr/>
                    <a:lstStyle/>
                    <a:p>
                      <a:r>
                        <a:rPr lang="en-US" sz="1200" dirty="0"/>
                        <a:t>NOR</a:t>
                      </a:r>
                      <a:r>
                        <a:rPr lang="en-US" sz="1200" baseline="0" dirty="0"/>
                        <a:t> ESM1m M</a:t>
                      </a:r>
                      <a:endParaRPr lang="en-US" sz="1200" dirty="0"/>
                    </a:p>
                  </a:txBody>
                  <a:tcPr>
                    <a:solidFill>
                      <a:schemeClr val="bg1"/>
                    </a:solidFill>
                  </a:tcPr>
                </a:tc>
                <a:tc>
                  <a:txBody>
                    <a:bodyPr/>
                    <a:lstStyle/>
                    <a:p>
                      <a:r>
                        <a:rPr lang="en-US" sz="1200" dirty="0"/>
                        <a:t>1.38%</a:t>
                      </a:r>
                    </a:p>
                  </a:txBody>
                  <a:tcPr>
                    <a:solidFill>
                      <a:schemeClr val="bg1"/>
                    </a:solidFill>
                  </a:tcPr>
                </a:tc>
                <a:extLst>
                  <a:ext uri="{0D108BD9-81ED-4DB2-BD59-A6C34878D82A}">
                    <a16:rowId xmlns:a16="http://schemas.microsoft.com/office/drawing/2014/main" val="10013"/>
                  </a:ext>
                </a:extLst>
              </a:tr>
              <a:tr h="273059">
                <a:tc>
                  <a:txBody>
                    <a:bodyPr/>
                    <a:lstStyle/>
                    <a:p>
                      <a:r>
                        <a:rPr lang="en-US" sz="1200" dirty="0"/>
                        <a:t>NOR ESM1m ME</a:t>
                      </a:r>
                    </a:p>
                  </a:txBody>
                  <a:tcPr>
                    <a:solidFill>
                      <a:schemeClr val="bg1"/>
                    </a:solidFill>
                  </a:tcPr>
                </a:tc>
                <a:tc>
                  <a:txBody>
                    <a:bodyPr/>
                    <a:lstStyle/>
                    <a:p>
                      <a:r>
                        <a:rPr lang="en-US" sz="1200" dirty="0"/>
                        <a:t>1.38%</a:t>
                      </a:r>
                    </a:p>
                  </a:txBody>
                  <a:tcPr>
                    <a:solidFill>
                      <a:schemeClr val="bg1"/>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800219740"/>
      </p:ext>
    </p:extLst>
  </p:cSld>
  <p:clrMapOvr>
    <a:masterClrMapping/>
  </p:clrMapOvr>
  <mc:AlternateContent xmlns:mc="http://schemas.openxmlformats.org/markup-compatibility/2006" xmlns:p14="http://schemas.microsoft.com/office/powerpoint/2010/main">
    <mc:Choice Requires="p14">
      <p:transition spd="slow" p14:dur="2000" advTm="24595"/>
    </mc:Choice>
    <mc:Fallback xmlns="">
      <p:transition spd="slow" advTm="2459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Variability vs. Observations</a:t>
            </a:r>
          </a:p>
        </p:txBody>
      </p:sp>
      <p:pic>
        <p:nvPicPr>
          <p:cNvPr id="5" name="Picture 4" descr="wind.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564" y="1698826"/>
            <a:ext cx="5556038" cy="4535056"/>
          </a:xfrm>
          <a:prstGeom prst="rect">
            <a:avLst/>
          </a:prstGeom>
        </p:spPr>
      </p:pic>
      <p:graphicFrame>
        <p:nvGraphicFramePr>
          <p:cNvPr id="6" name="Table 5"/>
          <p:cNvGraphicFramePr>
            <a:graphicFrameLocks noGrp="1"/>
          </p:cNvGraphicFramePr>
          <p:nvPr>
            <p:extLst/>
          </p:nvPr>
        </p:nvGraphicFramePr>
        <p:xfrm>
          <a:off x="7753965" y="1836072"/>
          <a:ext cx="2236599" cy="4114800"/>
        </p:xfrm>
        <a:graphic>
          <a:graphicData uri="http://schemas.openxmlformats.org/drawingml/2006/table">
            <a:tbl>
              <a:tblPr firstRow="1" bandRow="1">
                <a:tableStyleId>{2D5ABB26-0587-4C30-8999-92F81FD0307C}</a:tableStyleId>
              </a:tblPr>
              <a:tblGrid>
                <a:gridCol w="1563097">
                  <a:extLst>
                    <a:ext uri="{9D8B030D-6E8A-4147-A177-3AD203B41FA5}">
                      <a16:colId xmlns:a16="http://schemas.microsoft.com/office/drawing/2014/main" val="20000"/>
                    </a:ext>
                  </a:extLst>
                </a:gridCol>
                <a:gridCol w="673502">
                  <a:extLst>
                    <a:ext uri="{9D8B030D-6E8A-4147-A177-3AD203B41FA5}">
                      <a16:colId xmlns:a16="http://schemas.microsoft.com/office/drawing/2014/main" val="20001"/>
                    </a:ext>
                  </a:extLst>
                </a:gridCol>
              </a:tblGrid>
              <a:tr h="273059">
                <a:tc>
                  <a:txBody>
                    <a:bodyPr/>
                    <a:lstStyle/>
                    <a:p>
                      <a:r>
                        <a:rPr lang="en-US" sz="1200" b="1" u="sng" dirty="0"/>
                        <a:t>Model</a:t>
                      </a:r>
                    </a:p>
                  </a:txBody>
                  <a:tcPr>
                    <a:solidFill>
                      <a:schemeClr val="bg1"/>
                    </a:solidFill>
                  </a:tcPr>
                </a:tc>
                <a:tc>
                  <a:txBody>
                    <a:bodyPr/>
                    <a:lstStyle/>
                    <a:p>
                      <a:r>
                        <a:rPr lang="en-US" sz="1200" b="1" u="none" dirty="0"/>
                        <a:t>R1 </a:t>
                      </a:r>
                      <a:r>
                        <a:rPr lang="en-US" sz="1200" b="1" u="none" dirty="0" err="1"/>
                        <a:t>U</a:t>
                      </a:r>
                      <a:r>
                        <a:rPr lang="en-US" sz="1200" b="1" u="none" baseline="-25000" dirty="0" err="1"/>
                        <a:t>loc</a:t>
                      </a:r>
                      <a:endParaRPr lang="en-US" sz="1200" b="1" u="none" dirty="0"/>
                    </a:p>
                  </a:txBody>
                  <a:tcPr>
                    <a:solidFill>
                      <a:schemeClr val="bg1"/>
                    </a:solidFill>
                  </a:tcPr>
                </a:tc>
                <a:extLst>
                  <a:ext uri="{0D108BD9-81ED-4DB2-BD59-A6C34878D82A}">
                    <a16:rowId xmlns:a16="http://schemas.microsoft.com/office/drawing/2014/main" val="10000"/>
                  </a:ext>
                </a:extLst>
              </a:tr>
              <a:tr h="273059">
                <a:tc>
                  <a:txBody>
                    <a:bodyPr/>
                    <a:lstStyle/>
                    <a:p>
                      <a:r>
                        <a:rPr lang="en-US" sz="1200" dirty="0"/>
                        <a:t>CanESM2</a:t>
                      </a:r>
                    </a:p>
                  </a:txBody>
                  <a:tcPr>
                    <a:solidFill>
                      <a:schemeClr val="bg1"/>
                    </a:solidFill>
                  </a:tcPr>
                </a:tc>
                <a:tc>
                  <a:txBody>
                    <a:bodyPr/>
                    <a:lstStyle/>
                    <a:p>
                      <a:r>
                        <a:rPr lang="en-US" sz="1200" dirty="0"/>
                        <a:t>4.18%</a:t>
                      </a:r>
                    </a:p>
                  </a:txBody>
                  <a:tcPr>
                    <a:solidFill>
                      <a:schemeClr val="bg1"/>
                    </a:solidFill>
                  </a:tcPr>
                </a:tc>
                <a:extLst>
                  <a:ext uri="{0D108BD9-81ED-4DB2-BD59-A6C34878D82A}">
                    <a16:rowId xmlns:a16="http://schemas.microsoft.com/office/drawing/2014/main" val="10001"/>
                  </a:ext>
                </a:extLst>
              </a:tr>
              <a:tr h="273059">
                <a:tc>
                  <a:txBody>
                    <a:bodyPr/>
                    <a:lstStyle/>
                    <a:p>
                      <a:r>
                        <a:rPr lang="en-US" sz="1200" dirty="0"/>
                        <a:t>CNRM CM5</a:t>
                      </a:r>
                    </a:p>
                  </a:txBody>
                  <a:tcPr>
                    <a:solidFill>
                      <a:schemeClr val="bg1"/>
                    </a:solidFill>
                  </a:tcPr>
                </a:tc>
                <a:tc>
                  <a:txBody>
                    <a:bodyPr/>
                    <a:lstStyle/>
                    <a:p>
                      <a:r>
                        <a:rPr lang="en-US" sz="1200" dirty="0"/>
                        <a:t>1.19%</a:t>
                      </a:r>
                    </a:p>
                  </a:txBody>
                  <a:tcPr>
                    <a:solidFill>
                      <a:schemeClr val="bg1"/>
                    </a:solidFill>
                  </a:tcPr>
                </a:tc>
                <a:extLst>
                  <a:ext uri="{0D108BD9-81ED-4DB2-BD59-A6C34878D82A}">
                    <a16:rowId xmlns:a16="http://schemas.microsoft.com/office/drawing/2014/main" val="10002"/>
                  </a:ext>
                </a:extLst>
              </a:tr>
              <a:tr h="273059">
                <a:tc>
                  <a:txBody>
                    <a:bodyPr/>
                    <a:lstStyle/>
                    <a:p>
                      <a:r>
                        <a:rPr lang="en-US" sz="1200" dirty="0"/>
                        <a:t>GFDL</a:t>
                      </a:r>
                      <a:r>
                        <a:rPr lang="en-US" sz="1200" baseline="0" dirty="0"/>
                        <a:t> ESM2M</a:t>
                      </a:r>
                      <a:endParaRPr lang="en-US" sz="1200" dirty="0"/>
                    </a:p>
                  </a:txBody>
                  <a:tcPr>
                    <a:solidFill>
                      <a:schemeClr val="bg1"/>
                    </a:solidFill>
                  </a:tcPr>
                </a:tc>
                <a:tc>
                  <a:txBody>
                    <a:bodyPr/>
                    <a:lstStyle/>
                    <a:p>
                      <a:r>
                        <a:rPr lang="en-US" sz="1200" dirty="0"/>
                        <a:t>3.38%</a:t>
                      </a:r>
                    </a:p>
                  </a:txBody>
                  <a:tcPr>
                    <a:solidFill>
                      <a:schemeClr val="bg1"/>
                    </a:solidFill>
                  </a:tcPr>
                </a:tc>
                <a:extLst>
                  <a:ext uri="{0D108BD9-81ED-4DB2-BD59-A6C34878D82A}">
                    <a16:rowId xmlns:a16="http://schemas.microsoft.com/office/drawing/2014/main" val="10003"/>
                  </a:ext>
                </a:extLst>
              </a:tr>
              <a:tr h="273059">
                <a:tc>
                  <a:txBody>
                    <a:bodyPr/>
                    <a:lstStyle/>
                    <a:p>
                      <a:r>
                        <a:rPr lang="en-US" sz="1200" dirty="0"/>
                        <a:t>IPSL</a:t>
                      </a:r>
                      <a:r>
                        <a:rPr lang="en-US" sz="1200" baseline="0" dirty="0"/>
                        <a:t> CM5a LR</a:t>
                      </a:r>
                      <a:endParaRPr lang="en-US" sz="1200" dirty="0"/>
                    </a:p>
                  </a:txBody>
                  <a:tcPr>
                    <a:solidFill>
                      <a:schemeClr val="bg1"/>
                    </a:solidFill>
                  </a:tcPr>
                </a:tc>
                <a:tc>
                  <a:txBody>
                    <a:bodyPr/>
                    <a:lstStyle/>
                    <a:p>
                      <a:r>
                        <a:rPr lang="en-US" sz="1200" dirty="0"/>
                        <a:t>7.92%</a:t>
                      </a:r>
                    </a:p>
                  </a:txBody>
                  <a:tcPr>
                    <a:solidFill>
                      <a:schemeClr val="tx2">
                        <a:lumMod val="20000"/>
                        <a:lumOff val="80000"/>
                      </a:schemeClr>
                    </a:solidFill>
                  </a:tcPr>
                </a:tc>
                <a:extLst>
                  <a:ext uri="{0D108BD9-81ED-4DB2-BD59-A6C34878D82A}">
                    <a16:rowId xmlns:a16="http://schemas.microsoft.com/office/drawing/2014/main" val="10004"/>
                  </a:ext>
                </a:extLst>
              </a:tr>
              <a:tr h="273059">
                <a:tc>
                  <a:txBody>
                    <a:bodyPr/>
                    <a:lstStyle/>
                    <a:p>
                      <a:r>
                        <a:rPr lang="en-US" sz="1200" dirty="0"/>
                        <a:t>IPSL CM5a MR</a:t>
                      </a:r>
                    </a:p>
                  </a:txBody>
                  <a:tcPr>
                    <a:solidFill>
                      <a:schemeClr val="bg1"/>
                    </a:solidFill>
                  </a:tcPr>
                </a:tc>
                <a:tc>
                  <a:txBody>
                    <a:bodyPr/>
                    <a:lstStyle/>
                    <a:p>
                      <a:r>
                        <a:rPr lang="en-US" sz="1200" dirty="0"/>
                        <a:t>5.00%</a:t>
                      </a:r>
                    </a:p>
                  </a:txBody>
                  <a:tcPr>
                    <a:solidFill>
                      <a:schemeClr val="tx2">
                        <a:lumMod val="20000"/>
                        <a:lumOff val="80000"/>
                      </a:schemeClr>
                    </a:solidFill>
                  </a:tcPr>
                </a:tc>
                <a:extLst>
                  <a:ext uri="{0D108BD9-81ED-4DB2-BD59-A6C34878D82A}">
                    <a16:rowId xmlns:a16="http://schemas.microsoft.com/office/drawing/2014/main" val="10005"/>
                  </a:ext>
                </a:extLst>
              </a:tr>
              <a:tr h="273059">
                <a:tc>
                  <a:txBody>
                    <a:bodyPr/>
                    <a:lstStyle/>
                    <a:p>
                      <a:r>
                        <a:rPr lang="en-US" sz="1200" dirty="0"/>
                        <a:t>IPSL CM5b LR</a:t>
                      </a:r>
                    </a:p>
                  </a:txBody>
                  <a:tcPr>
                    <a:solidFill>
                      <a:schemeClr val="bg1"/>
                    </a:solidFill>
                  </a:tcPr>
                </a:tc>
                <a:tc>
                  <a:txBody>
                    <a:bodyPr/>
                    <a:lstStyle/>
                    <a:p>
                      <a:r>
                        <a:rPr lang="en-US" sz="1200" dirty="0"/>
                        <a:t>9.30%</a:t>
                      </a:r>
                    </a:p>
                  </a:txBody>
                  <a:tcPr>
                    <a:solidFill>
                      <a:schemeClr val="tx2">
                        <a:lumMod val="20000"/>
                        <a:lumOff val="80000"/>
                      </a:schemeClr>
                    </a:solidFill>
                  </a:tcPr>
                </a:tc>
                <a:extLst>
                  <a:ext uri="{0D108BD9-81ED-4DB2-BD59-A6C34878D82A}">
                    <a16:rowId xmlns:a16="http://schemas.microsoft.com/office/drawing/2014/main" val="10006"/>
                  </a:ext>
                </a:extLst>
              </a:tr>
              <a:tr h="273059">
                <a:tc>
                  <a:txBody>
                    <a:bodyPr/>
                    <a:lstStyle/>
                    <a:p>
                      <a:r>
                        <a:rPr lang="en-US" sz="1200" dirty="0"/>
                        <a:t>MIROC ESM</a:t>
                      </a:r>
                    </a:p>
                  </a:txBody>
                  <a:tcPr>
                    <a:solidFill>
                      <a:schemeClr val="bg1"/>
                    </a:solidFill>
                  </a:tcPr>
                </a:tc>
                <a:tc>
                  <a:txBody>
                    <a:bodyPr/>
                    <a:lstStyle/>
                    <a:p>
                      <a:r>
                        <a:rPr lang="en-US" sz="1200" dirty="0"/>
                        <a:t>1.13%</a:t>
                      </a:r>
                    </a:p>
                  </a:txBody>
                  <a:tcPr>
                    <a:solidFill>
                      <a:srgbClr val="FFFFFF"/>
                    </a:solidFill>
                  </a:tcPr>
                </a:tc>
                <a:extLst>
                  <a:ext uri="{0D108BD9-81ED-4DB2-BD59-A6C34878D82A}">
                    <a16:rowId xmlns:a16="http://schemas.microsoft.com/office/drawing/2014/main" val="10007"/>
                  </a:ext>
                </a:extLst>
              </a:tr>
              <a:tr h="273059">
                <a:tc>
                  <a:txBody>
                    <a:bodyPr/>
                    <a:lstStyle/>
                    <a:p>
                      <a:r>
                        <a:rPr lang="en-US" sz="1200" dirty="0"/>
                        <a:t>MIROC ESM CHEM</a:t>
                      </a:r>
                    </a:p>
                  </a:txBody>
                  <a:tcPr>
                    <a:solidFill>
                      <a:schemeClr val="bg1"/>
                    </a:solidFill>
                  </a:tcPr>
                </a:tc>
                <a:tc>
                  <a:txBody>
                    <a:bodyPr/>
                    <a:lstStyle/>
                    <a:p>
                      <a:r>
                        <a:rPr lang="en-US" sz="1200" dirty="0"/>
                        <a:t>3.39%</a:t>
                      </a:r>
                    </a:p>
                  </a:txBody>
                  <a:tcPr>
                    <a:solidFill>
                      <a:srgbClr val="FFFFFF"/>
                    </a:solidFill>
                  </a:tcPr>
                </a:tc>
                <a:extLst>
                  <a:ext uri="{0D108BD9-81ED-4DB2-BD59-A6C34878D82A}">
                    <a16:rowId xmlns:a16="http://schemas.microsoft.com/office/drawing/2014/main" val="10008"/>
                  </a:ext>
                </a:extLst>
              </a:tr>
              <a:tr h="273059">
                <a:tc>
                  <a:txBody>
                    <a:bodyPr/>
                    <a:lstStyle/>
                    <a:p>
                      <a:r>
                        <a:rPr lang="en-US" sz="1200" dirty="0"/>
                        <a:t>MIROC 5</a:t>
                      </a:r>
                    </a:p>
                  </a:txBody>
                  <a:tcPr>
                    <a:solidFill>
                      <a:schemeClr val="bg1"/>
                    </a:solidFill>
                  </a:tcPr>
                </a:tc>
                <a:tc>
                  <a:txBody>
                    <a:bodyPr/>
                    <a:lstStyle/>
                    <a:p>
                      <a:r>
                        <a:rPr lang="en-US" sz="1200" dirty="0"/>
                        <a:t>0.38%</a:t>
                      </a:r>
                    </a:p>
                  </a:txBody>
                  <a:tcPr>
                    <a:solidFill>
                      <a:srgbClr val="FFFFFF"/>
                    </a:solidFill>
                  </a:tcPr>
                </a:tc>
                <a:extLst>
                  <a:ext uri="{0D108BD9-81ED-4DB2-BD59-A6C34878D82A}">
                    <a16:rowId xmlns:a16="http://schemas.microsoft.com/office/drawing/2014/main" val="10009"/>
                  </a:ext>
                </a:extLst>
              </a:tr>
              <a:tr h="273059">
                <a:tc>
                  <a:txBody>
                    <a:bodyPr/>
                    <a:lstStyle/>
                    <a:p>
                      <a:r>
                        <a:rPr lang="en-US" sz="1200" dirty="0"/>
                        <a:t>MPI ESM LR</a:t>
                      </a:r>
                    </a:p>
                  </a:txBody>
                  <a:tcPr>
                    <a:solidFill>
                      <a:schemeClr val="bg1"/>
                    </a:solidFill>
                  </a:tcPr>
                </a:tc>
                <a:tc>
                  <a:txBody>
                    <a:bodyPr/>
                    <a:lstStyle/>
                    <a:p>
                      <a:r>
                        <a:rPr lang="en-US" sz="1200" dirty="0"/>
                        <a:t>6.64%</a:t>
                      </a:r>
                    </a:p>
                  </a:txBody>
                  <a:tcPr>
                    <a:solidFill>
                      <a:schemeClr val="tx2">
                        <a:lumMod val="20000"/>
                        <a:lumOff val="80000"/>
                      </a:schemeClr>
                    </a:solidFill>
                  </a:tcPr>
                </a:tc>
                <a:extLst>
                  <a:ext uri="{0D108BD9-81ED-4DB2-BD59-A6C34878D82A}">
                    <a16:rowId xmlns:a16="http://schemas.microsoft.com/office/drawing/2014/main" val="10010"/>
                  </a:ext>
                </a:extLst>
              </a:tr>
              <a:tr h="273059">
                <a:tc>
                  <a:txBody>
                    <a:bodyPr/>
                    <a:lstStyle/>
                    <a:p>
                      <a:r>
                        <a:rPr lang="en-US" sz="1200" dirty="0"/>
                        <a:t>MPI</a:t>
                      </a:r>
                      <a:r>
                        <a:rPr lang="en-US" sz="1200" baseline="0" dirty="0"/>
                        <a:t> ESM MR</a:t>
                      </a:r>
                      <a:endParaRPr lang="en-US" sz="1200" dirty="0"/>
                    </a:p>
                  </a:txBody>
                  <a:tcPr>
                    <a:solidFill>
                      <a:schemeClr val="bg1"/>
                    </a:solidFill>
                  </a:tcPr>
                </a:tc>
                <a:tc>
                  <a:txBody>
                    <a:bodyPr/>
                    <a:lstStyle/>
                    <a:p>
                      <a:r>
                        <a:rPr lang="en-US" sz="1200" dirty="0"/>
                        <a:t>6.22%</a:t>
                      </a:r>
                    </a:p>
                  </a:txBody>
                  <a:tcPr>
                    <a:solidFill>
                      <a:schemeClr val="tx2">
                        <a:lumMod val="20000"/>
                        <a:lumOff val="80000"/>
                      </a:schemeClr>
                    </a:solidFill>
                  </a:tcPr>
                </a:tc>
                <a:extLst>
                  <a:ext uri="{0D108BD9-81ED-4DB2-BD59-A6C34878D82A}">
                    <a16:rowId xmlns:a16="http://schemas.microsoft.com/office/drawing/2014/main" val="10011"/>
                  </a:ext>
                </a:extLst>
              </a:tr>
              <a:tr h="273059">
                <a:tc>
                  <a:txBody>
                    <a:bodyPr/>
                    <a:lstStyle/>
                    <a:p>
                      <a:r>
                        <a:rPr lang="en-US" sz="1200" dirty="0"/>
                        <a:t>MRI CGCM3</a:t>
                      </a:r>
                    </a:p>
                  </a:txBody>
                  <a:tcPr>
                    <a:solidFill>
                      <a:schemeClr val="bg1"/>
                    </a:solidFill>
                  </a:tcPr>
                </a:tc>
                <a:tc>
                  <a:txBody>
                    <a:bodyPr/>
                    <a:lstStyle/>
                    <a:p>
                      <a:r>
                        <a:rPr lang="en-US" sz="1200" dirty="0"/>
                        <a:t>2.87%</a:t>
                      </a:r>
                    </a:p>
                  </a:txBody>
                  <a:tcPr>
                    <a:solidFill>
                      <a:schemeClr val="bg1"/>
                    </a:solidFill>
                  </a:tcPr>
                </a:tc>
                <a:extLst>
                  <a:ext uri="{0D108BD9-81ED-4DB2-BD59-A6C34878D82A}">
                    <a16:rowId xmlns:a16="http://schemas.microsoft.com/office/drawing/2014/main" val="10012"/>
                  </a:ext>
                </a:extLst>
              </a:tr>
              <a:tr h="273059">
                <a:tc>
                  <a:txBody>
                    <a:bodyPr/>
                    <a:lstStyle/>
                    <a:p>
                      <a:r>
                        <a:rPr lang="en-US" sz="1200" dirty="0"/>
                        <a:t>NOR</a:t>
                      </a:r>
                      <a:r>
                        <a:rPr lang="en-US" sz="1200" baseline="0" dirty="0"/>
                        <a:t> ESM1m M</a:t>
                      </a:r>
                      <a:endParaRPr lang="en-US" sz="1200" dirty="0"/>
                    </a:p>
                  </a:txBody>
                  <a:tcPr>
                    <a:solidFill>
                      <a:schemeClr val="bg1"/>
                    </a:solidFill>
                  </a:tcPr>
                </a:tc>
                <a:tc>
                  <a:txBody>
                    <a:bodyPr/>
                    <a:lstStyle/>
                    <a:p>
                      <a:r>
                        <a:rPr lang="en-US" sz="1200" dirty="0"/>
                        <a:t>1.38%</a:t>
                      </a:r>
                    </a:p>
                  </a:txBody>
                  <a:tcPr>
                    <a:solidFill>
                      <a:schemeClr val="bg1"/>
                    </a:solidFill>
                  </a:tcPr>
                </a:tc>
                <a:extLst>
                  <a:ext uri="{0D108BD9-81ED-4DB2-BD59-A6C34878D82A}">
                    <a16:rowId xmlns:a16="http://schemas.microsoft.com/office/drawing/2014/main" val="10013"/>
                  </a:ext>
                </a:extLst>
              </a:tr>
              <a:tr h="273059">
                <a:tc>
                  <a:txBody>
                    <a:bodyPr/>
                    <a:lstStyle/>
                    <a:p>
                      <a:r>
                        <a:rPr lang="en-US" sz="1200" dirty="0"/>
                        <a:t>NOR ESM1m ME</a:t>
                      </a:r>
                    </a:p>
                  </a:txBody>
                  <a:tcPr>
                    <a:solidFill>
                      <a:schemeClr val="bg1"/>
                    </a:solidFill>
                  </a:tcPr>
                </a:tc>
                <a:tc>
                  <a:txBody>
                    <a:bodyPr/>
                    <a:lstStyle/>
                    <a:p>
                      <a:r>
                        <a:rPr lang="en-US" sz="1200" dirty="0"/>
                        <a:t>1.38%</a:t>
                      </a:r>
                    </a:p>
                  </a:txBody>
                  <a:tcPr>
                    <a:solidFill>
                      <a:schemeClr val="bg1"/>
                    </a:solidFill>
                  </a:tcPr>
                </a:tc>
                <a:extLst>
                  <a:ext uri="{0D108BD9-81ED-4DB2-BD59-A6C34878D82A}">
                    <a16:rowId xmlns:a16="http://schemas.microsoft.com/office/drawing/2014/main" val="10014"/>
                  </a:ext>
                </a:extLst>
              </a:tr>
            </a:tbl>
          </a:graphicData>
        </a:graphic>
      </p:graphicFrame>
      <p:graphicFrame>
        <p:nvGraphicFramePr>
          <p:cNvPr id="7" name="Table 6"/>
          <p:cNvGraphicFramePr>
            <a:graphicFrameLocks noGrp="1"/>
          </p:cNvGraphicFramePr>
          <p:nvPr>
            <p:extLst/>
          </p:nvPr>
        </p:nvGraphicFramePr>
        <p:xfrm>
          <a:off x="7755410" y="1836072"/>
          <a:ext cx="2236599" cy="4114800"/>
        </p:xfrm>
        <a:graphic>
          <a:graphicData uri="http://schemas.openxmlformats.org/drawingml/2006/table">
            <a:tbl>
              <a:tblPr firstRow="1" bandRow="1">
                <a:tableStyleId>{2D5ABB26-0587-4C30-8999-92F81FD0307C}</a:tableStyleId>
              </a:tblPr>
              <a:tblGrid>
                <a:gridCol w="1563097">
                  <a:extLst>
                    <a:ext uri="{9D8B030D-6E8A-4147-A177-3AD203B41FA5}">
                      <a16:colId xmlns:a16="http://schemas.microsoft.com/office/drawing/2014/main" val="20000"/>
                    </a:ext>
                  </a:extLst>
                </a:gridCol>
                <a:gridCol w="673502">
                  <a:extLst>
                    <a:ext uri="{9D8B030D-6E8A-4147-A177-3AD203B41FA5}">
                      <a16:colId xmlns:a16="http://schemas.microsoft.com/office/drawing/2014/main" val="20001"/>
                    </a:ext>
                  </a:extLst>
                </a:gridCol>
              </a:tblGrid>
              <a:tr h="273059">
                <a:tc>
                  <a:txBody>
                    <a:bodyPr/>
                    <a:lstStyle/>
                    <a:p>
                      <a:r>
                        <a:rPr lang="en-US" sz="1200" b="1" u="sng" dirty="0"/>
                        <a:t>Model</a:t>
                      </a:r>
                    </a:p>
                  </a:txBody>
                  <a:tcPr>
                    <a:solidFill>
                      <a:schemeClr val="bg1"/>
                    </a:solidFill>
                  </a:tcPr>
                </a:tc>
                <a:tc>
                  <a:txBody>
                    <a:bodyPr/>
                    <a:lstStyle/>
                    <a:p>
                      <a:r>
                        <a:rPr lang="en-US" sz="1200" b="1" u="none" dirty="0"/>
                        <a:t>R1 </a:t>
                      </a:r>
                      <a:r>
                        <a:rPr lang="en-US" sz="1200" b="1" u="none" dirty="0" err="1"/>
                        <a:t>U</a:t>
                      </a:r>
                      <a:r>
                        <a:rPr lang="en-US" sz="1200" b="1" u="none" baseline="-25000" dirty="0" err="1"/>
                        <a:t>loc</a:t>
                      </a:r>
                      <a:endParaRPr lang="en-US" sz="1200" b="1" u="none" dirty="0"/>
                    </a:p>
                  </a:txBody>
                  <a:tcPr>
                    <a:solidFill>
                      <a:schemeClr val="bg1"/>
                    </a:solidFill>
                  </a:tcPr>
                </a:tc>
                <a:extLst>
                  <a:ext uri="{0D108BD9-81ED-4DB2-BD59-A6C34878D82A}">
                    <a16:rowId xmlns:a16="http://schemas.microsoft.com/office/drawing/2014/main" val="10000"/>
                  </a:ext>
                </a:extLst>
              </a:tr>
              <a:tr h="273059">
                <a:tc>
                  <a:txBody>
                    <a:bodyPr/>
                    <a:lstStyle/>
                    <a:p>
                      <a:r>
                        <a:rPr lang="en-US" sz="1200" dirty="0"/>
                        <a:t>CanESM2</a:t>
                      </a:r>
                    </a:p>
                  </a:txBody>
                  <a:tcPr>
                    <a:solidFill>
                      <a:schemeClr val="bg1"/>
                    </a:solidFill>
                  </a:tcPr>
                </a:tc>
                <a:tc>
                  <a:txBody>
                    <a:bodyPr/>
                    <a:lstStyle/>
                    <a:p>
                      <a:r>
                        <a:rPr lang="en-US" sz="1200" dirty="0"/>
                        <a:t>4.18%</a:t>
                      </a:r>
                    </a:p>
                  </a:txBody>
                  <a:tcPr>
                    <a:solidFill>
                      <a:schemeClr val="accent4">
                        <a:lumMod val="20000"/>
                        <a:lumOff val="80000"/>
                      </a:schemeClr>
                    </a:solidFill>
                  </a:tcPr>
                </a:tc>
                <a:extLst>
                  <a:ext uri="{0D108BD9-81ED-4DB2-BD59-A6C34878D82A}">
                    <a16:rowId xmlns:a16="http://schemas.microsoft.com/office/drawing/2014/main" val="10001"/>
                  </a:ext>
                </a:extLst>
              </a:tr>
              <a:tr h="273059">
                <a:tc>
                  <a:txBody>
                    <a:bodyPr/>
                    <a:lstStyle/>
                    <a:p>
                      <a:r>
                        <a:rPr lang="en-US" sz="1200" dirty="0"/>
                        <a:t>CNRM CM5</a:t>
                      </a:r>
                    </a:p>
                  </a:txBody>
                  <a:tcPr>
                    <a:solidFill>
                      <a:schemeClr val="bg1"/>
                    </a:solidFill>
                  </a:tcPr>
                </a:tc>
                <a:tc>
                  <a:txBody>
                    <a:bodyPr/>
                    <a:lstStyle/>
                    <a:p>
                      <a:r>
                        <a:rPr lang="en-US" sz="1200" dirty="0"/>
                        <a:t>1.19%</a:t>
                      </a:r>
                    </a:p>
                  </a:txBody>
                  <a:tcPr>
                    <a:solidFill>
                      <a:schemeClr val="accent4">
                        <a:lumMod val="20000"/>
                        <a:lumOff val="80000"/>
                      </a:schemeClr>
                    </a:solidFill>
                  </a:tcPr>
                </a:tc>
                <a:extLst>
                  <a:ext uri="{0D108BD9-81ED-4DB2-BD59-A6C34878D82A}">
                    <a16:rowId xmlns:a16="http://schemas.microsoft.com/office/drawing/2014/main" val="10002"/>
                  </a:ext>
                </a:extLst>
              </a:tr>
              <a:tr h="273059">
                <a:tc>
                  <a:txBody>
                    <a:bodyPr/>
                    <a:lstStyle/>
                    <a:p>
                      <a:r>
                        <a:rPr lang="en-US" sz="1200" dirty="0"/>
                        <a:t>GFDL</a:t>
                      </a:r>
                      <a:r>
                        <a:rPr lang="en-US" sz="1200" baseline="0" dirty="0"/>
                        <a:t> ESM2M</a:t>
                      </a:r>
                      <a:endParaRPr lang="en-US" sz="1200" dirty="0"/>
                    </a:p>
                  </a:txBody>
                  <a:tcPr>
                    <a:solidFill>
                      <a:schemeClr val="bg1"/>
                    </a:solidFill>
                  </a:tcPr>
                </a:tc>
                <a:tc>
                  <a:txBody>
                    <a:bodyPr/>
                    <a:lstStyle/>
                    <a:p>
                      <a:r>
                        <a:rPr lang="en-US" sz="1200" dirty="0"/>
                        <a:t>3.38%</a:t>
                      </a:r>
                    </a:p>
                  </a:txBody>
                  <a:tcPr>
                    <a:solidFill>
                      <a:schemeClr val="accent4">
                        <a:lumMod val="20000"/>
                        <a:lumOff val="80000"/>
                      </a:schemeClr>
                    </a:solidFill>
                  </a:tcPr>
                </a:tc>
                <a:extLst>
                  <a:ext uri="{0D108BD9-81ED-4DB2-BD59-A6C34878D82A}">
                    <a16:rowId xmlns:a16="http://schemas.microsoft.com/office/drawing/2014/main" val="10003"/>
                  </a:ext>
                </a:extLst>
              </a:tr>
              <a:tr h="273059">
                <a:tc>
                  <a:txBody>
                    <a:bodyPr/>
                    <a:lstStyle/>
                    <a:p>
                      <a:r>
                        <a:rPr lang="en-US" sz="1200" dirty="0"/>
                        <a:t>IPSL</a:t>
                      </a:r>
                      <a:r>
                        <a:rPr lang="en-US" sz="1200" baseline="0" dirty="0"/>
                        <a:t> CM5a LR</a:t>
                      </a:r>
                      <a:endParaRPr lang="en-US" sz="1200" dirty="0"/>
                    </a:p>
                  </a:txBody>
                  <a:tcPr>
                    <a:solidFill>
                      <a:schemeClr val="bg1"/>
                    </a:solidFill>
                  </a:tcPr>
                </a:tc>
                <a:tc>
                  <a:txBody>
                    <a:bodyPr/>
                    <a:lstStyle/>
                    <a:p>
                      <a:r>
                        <a:rPr lang="en-US" sz="1200" dirty="0"/>
                        <a:t>7.92%</a:t>
                      </a:r>
                    </a:p>
                  </a:txBody>
                  <a:tcPr>
                    <a:solidFill>
                      <a:schemeClr val="accent4">
                        <a:lumMod val="20000"/>
                        <a:lumOff val="80000"/>
                      </a:schemeClr>
                    </a:solidFill>
                  </a:tcPr>
                </a:tc>
                <a:extLst>
                  <a:ext uri="{0D108BD9-81ED-4DB2-BD59-A6C34878D82A}">
                    <a16:rowId xmlns:a16="http://schemas.microsoft.com/office/drawing/2014/main" val="10004"/>
                  </a:ext>
                </a:extLst>
              </a:tr>
              <a:tr h="273059">
                <a:tc>
                  <a:txBody>
                    <a:bodyPr/>
                    <a:lstStyle/>
                    <a:p>
                      <a:r>
                        <a:rPr lang="en-US" sz="1200" dirty="0"/>
                        <a:t>IPSL CM5a MR</a:t>
                      </a:r>
                    </a:p>
                  </a:txBody>
                  <a:tcPr>
                    <a:solidFill>
                      <a:schemeClr val="bg1"/>
                    </a:solidFill>
                  </a:tcPr>
                </a:tc>
                <a:tc>
                  <a:txBody>
                    <a:bodyPr/>
                    <a:lstStyle/>
                    <a:p>
                      <a:r>
                        <a:rPr lang="en-US" sz="1200" dirty="0"/>
                        <a:t>5.00%</a:t>
                      </a:r>
                    </a:p>
                  </a:txBody>
                  <a:tcPr>
                    <a:solidFill>
                      <a:schemeClr val="accent4">
                        <a:lumMod val="20000"/>
                        <a:lumOff val="80000"/>
                      </a:schemeClr>
                    </a:solidFill>
                  </a:tcPr>
                </a:tc>
                <a:extLst>
                  <a:ext uri="{0D108BD9-81ED-4DB2-BD59-A6C34878D82A}">
                    <a16:rowId xmlns:a16="http://schemas.microsoft.com/office/drawing/2014/main" val="10005"/>
                  </a:ext>
                </a:extLst>
              </a:tr>
              <a:tr h="273059">
                <a:tc>
                  <a:txBody>
                    <a:bodyPr/>
                    <a:lstStyle/>
                    <a:p>
                      <a:r>
                        <a:rPr lang="en-US" sz="1200" dirty="0"/>
                        <a:t>IPSL CM5b LR</a:t>
                      </a:r>
                    </a:p>
                  </a:txBody>
                  <a:tcPr>
                    <a:solidFill>
                      <a:schemeClr val="bg1"/>
                    </a:solidFill>
                  </a:tcPr>
                </a:tc>
                <a:tc>
                  <a:txBody>
                    <a:bodyPr/>
                    <a:lstStyle/>
                    <a:p>
                      <a:r>
                        <a:rPr lang="en-US" sz="1200" dirty="0"/>
                        <a:t>9.30%</a:t>
                      </a:r>
                    </a:p>
                  </a:txBody>
                  <a:tcPr>
                    <a:solidFill>
                      <a:schemeClr val="accent4">
                        <a:lumMod val="20000"/>
                        <a:lumOff val="80000"/>
                      </a:schemeClr>
                    </a:solidFill>
                  </a:tcPr>
                </a:tc>
                <a:extLst>
                  <a:ext uri="{0D108BD9-81ED-4DB2-BD59-A6C34878D82A}">
                    <a16:rowId xmlns:a16="http://schemas.microsoft.com/office/drawing/2014/main" val="10006"/>
                  </a:ext>
                </a:extLst>
              </a:tr>
              <a:tr h="273059">
                <a:tc>
                  <a:txBody>
                    <a:bodyPr/>
                    <a:lstStyle/>
                    <a:p>
                      <a:r>
                        <a:rPr lang="en-US" sz="1200" dirty="0"/>
                        <a:t>MIROC ESM</a:t>
                      </a:r>
                    </a:p>
                  </a:txBody>
                  <a:tcPr>
                    <a:solidFill>
                      <a:schemeClr val="bg1"/>
                    </a:solidFill>
                  </a:tcPr>
                </a:tc>
                <a:tc>
                  <a:txBody>
                    <a:bodyPr/>
                    <a:lstStyle/>
                    <a:p>
                      <a:r>
                        <a:rPr lang="en-US" sz="1200" dirty="0"/>
                        <a:t>1.13%</a:t>
                      </a:r>
                    </a:p>
                  </a:txBody>
                  <a:tcPr>
                    <a:solidFill>
                      <a:schemeClr val="accent4">
                        <a:lumMod val="20000"/>
                        <a:lumOff val="80000"/>
                      </a:schemeClr>
                    </a:solidFill>
                  </a:tcPr>
                </a:tc>
                <a:extLst>
                  <a:ext uri="{0D108BD9-81ED-4DB2-BD59-A6C34878D82A}">
                    <a16:rowId xmlns:a16="http://schemas.microsoft.com/office/drawing/2014/main" val="10007"/>
                  </a:ext>
                </a:extLst>
              </a:tr>
              <a:tr h="273059">
                <a:tc>
                  <a:txBody>
                    <a:bodyPr/>
                    <a:lstStyle/>
                    <a:p>
                      <a:r>
                        <a:rPr lang="en-US" sz="1200" dirty="0"/>
                        <a:t>MIROC ESM CHEM</a:t>
                      </a:r>
                    </a:p>
                  </a:txBody>
                  <a:tcPr>
                    <a:solidFill>
                      <a:schemeClr val="bg1"/>
                    </a:solidFill>
                  </a:tcPr>
                </a:tc>
                <a:tc>
                  <a:txBody>
                    <a:bodyPr/>
                    <a:lstStyle/>
                    <a:p>
                      <a:r>
                        <a:rPr lang="en-US" sz="1200" dirty="0"/>
                        <a:t>3.39%</a:t>
                      </a:r>
                    </a:p>
                  </a:txBody>
                  <a:tcPr>
                    <a:solidFill>
                      <a:schemeClr val="accent4">
                        <a:lumMod val="20000"/>
                        <a:lumOff val="80000"/>
                      </a:schemeClr>
                    </a:solidFill>
                  </a:tcPr>
                </a:tc>
                <a:extLst>
                  <a:ext uri="{0D108BD9-81ED-4DB2-BD59-A6C34878D82A}">
                    <a16:rowId xmlns:a16="http://schemas.microsoft.com/office/drawing/2014/main" val="10008"/>
                  </a:ext>
                </a:extLst>
              </a:tr>
              <a:tr h="273059">
                <a:tc>
                  <a:txBody>
                    <a:bodyPr/>
                    <a:lstStyle/>
                    <a:p>
                      <a:r>
                        <a:rPr lang="en-US" sz="1200" dirty="0"/>
                        <a:t>MIROC 5</a:t>
                      </a:r>
                    </a:p>
                  </a:txBody>
                  <a:tcPr>
                    <a:solidFill>
                      <a:schemeClr val="bg1"/>
                    </a:solidFill>
                  </a:tcPr>
                </a:tc>
                <a:tc>
                  <a:txBody>
                    <a:bodyPr/>
                    <a:lstStyle/>
                    <a:p>
                      <a:r>
                        <a:rPr lang="en-US" sz="1200" dirty="0"/>
                        <a:t>0.38%</a:t>
                      </a:r>
                    </a:p>
                  </a:txBody>
                  <a:tcPr>
                    <a:solidFill>
                      <a:srgbClr val="FFFFFF"/>
                    </a:solidFill>
                  </a:tcPr>
                </a:tc>
                <a:extLst>
                  <a:ext uri="{0D108BD9-81ED-4DB2-BD59-A6C34878D82A}">
                    <a16:rowId xmlns:a16="http://schemas.microsoft.com/office/drawing/2014/main" val="10009"/>
                  </a:ext>
                </a:extLst>
              </a:tr>
              <a:tr h="273059">
                <a:tc>
                  <a:txBody>
                    <a:bodyPr/>
                    <a:lstStyle/>
                    <a:p>
                      <a:r>
                        <a:rPr lang="en-US" sz="1200" dirty="0"/>
                        <a:t>MPI ESM LR</a:t>
                      </a:r>
                    </a:p>
                  </a:txBody>
                  <a:tcPr>
                    <a:solidFill>
                      <a:schemeClr val="bg1"/>
                    </a:solidFill>
                  </a:tcPr>
                </a:tc>
                <a:tc>
                  <a:txBody>
                    <a:bodyPr/>
                    <a:lstStyle/>
                    <a:p>
                      <a:r>
                        <a:rPr lang="en-US" sz="1200" dirty="0"/>
                        <a:t>6.64%</a:t>
                      </a:r>
                    </a:p>
                  </a:txBody>
                  <a:tcPr>
                    <a:solidFill>
                      <a:srgbClr val="E6E0EC"/>
                    </a:solidFill>
                  </a:tcPr>
                </a:tc>
                <a:extLst>
                  <a:ext uri="{0D108BD9-81ED-4DB2-BD59-A6C34878D82A}">
                    <a16:rowId xmlns:a16="http://schemas.microsoft.com/office/drawing/2014/main" val="10010"/>
                  </a:ext>
                </a:extLst>
              </a:tr>
              <a:tr h="273059">
                <a:tc>
                  <a:txBody>
                    <a:bodyPr/>
                    <a:lstStyle/>
                    <a:p>
                      <a:r>
                        <a:rPr lang="en-US" sz="1200" dirty="0"/>
                        <a:t>MPI</a:t>
                      </a:r>
                      <a:r>
                        <a:rPr lang="en-US" sz="1200" baseline="0" dirty="0"/>
                        <a:t> ESM MR</a:t>
                      </a:r>
                      <a:endParaRPr lang="en-US" sz="1200" dirty="0"/>
                    </a:p>
                  </a:txBody>
                  <a:tcPr>
                    <a:solidFill>
                      <a:schemeClr val="bg1"/>
                    </a:solidFill>
                  </a:tcPr>
                </a:tc>
                <a:tc>
                  <a:txBody>
                    <a:bodyPr/>
                    <a:lstStyle/>
                    <a:p>
                      <a:r>
                        <a:rPr lang="en-US" sz="1200" dirty="0"/>
                        <a:t>6.22%</a:t>
                      </a:r>
                    </a:p>
                  </a:txBody>
                  <a:tcPr>
                    <a:solidFill>
                      <a:srgbClr val="E6E0EC"/>
                    </a:solidFill>
                  </a:tcPr>
                </a:tc>
                <a:extLst>
                  <a:ext uri="{0D108BD9-81ED-4DB2-BD59-A6C34878D82A}">
                    <a16:rowId xmlns:a16="http://schemas.microsoft.com/office/drawing/2014/main" val="10011"/>
                  </a:ext>
                </a:extLst>
              </a:tr>
              <a:tr h="273059">
                <a:tc>
                  <a:txBody>
                    <a:bodyPr/>
                    <a:lstStyle/>
                    <a:p>
                      <a:r>
                        <a:rPr lang="en-US" sz="1200" dirty="0"/>
                        <a:t>MRI CGCM3</a:t>
                      </a:r>
                    </a:p>
                  </a:txBody>
                  <a:tcPr>
                    <a:solidFill>
                      <a:schemeClr val="bg1"/>
                    </a:solidFill>
                  </a:tcPr>
                </a:tc>
                <a:tc>
                  <a:txBody>
                    <a:bodyPr/>
                    <a:lstStyle/>
                    <a:p>
                      <a:r>
                        <a:rPr lang="en-US" sz="1200" dirty="0"/>
                        <a:t>2.87%</a:t>
                      </a:r>
                    </a:p>
                  </a:txBody>
                  <a:tcPr>
                    <a:solidFill>
                      <a:srgbClr val="E6E0EC"/>
                    </a:solidFill>
                  </a:tcPr>
                </a:tc>
                <a:extLst>
                  <a:ext uri="{0D108BD9-81ED-4DB2-BD59-A6C34878D82A}">
                    <a16:rowId xmlns:a16="http://schemas.microsoft.com/office/drawing/2014/main" val="10012"/>
                  </a:ext>
                </a:extLst>
              </a:tr>
              <a:tr h="273059">
                <a:tc>
                  <a:txBody>
                    <a:bodyPr/>
                    <a:lstStyle/>
                    <a:p>
                      <a:r>
                        <a:rPr lang="en-US" sz="1200" dirty="0"/>
                        <a:t>NOR</a:t>
                      </a:r>
                      <a:r>
                        <a:rPr lang="en-US" sz="1200" baseline="0" dirty="0"/>
                        <a:t> ESM1m M</a:t>
                      </a:r>
                      <a:endParaRPr lang="en-US" sz="1200" dirty="0"/>
                    </a:p>
                  </a:txBody>
                  <a:tcPr>
                    <a:solidFill>
                      <a:schemeClr val="bg1"/>
                    </a:solidFill>
                  </a:tcPr>
                </a:tc>
                <a:tc>
                  <a:txBody>
                    <a:bodyPr/>
                    <a:lstStyle/>
                    <a:p>
                      <a:r>
                        <a:rPr lang="en-US" sz="1200" dirty="0"/>
                        <a:t>1.38%</a:t>
                      </a:r>
                    </a:p>
                  </a:txBody>
                  <a:tcPr>
                    <a:solidFill>
                      <a:srgbClr val="E6E0EC"/>
                    </a:solidFill>
                  </a:tcPr>
                </a:tc>
                <a:extLst>
                  <a:ext uri="{0D108BD9-81ED-4DB2-BD59-A6C34878D82A}">
                    <a16:rowId xmlns:a16="http://schemas.microsoft.com/office/drawing/2014/main" val="10013"/>
                  </a:ext>
                </a:extLst>
              </a:tr>
              <a:tr h="273059">
                <a:tc>
                  <a:txBody>
                    <a:bodyPr/>
                    <a:lstStyle/>
                    <a:p>
                      <a:r>
                        <a:rPr lang="en-US" sz="1200" dirty="0"/>
                        <a:t>NOR ESM1m ME</a:t>
                      </a:r>
                    </a:p>
                  </a:txBody>
                  <a:tcPr>
                    <a:solidFill>
                      <a:schemeClr val="bg1"/>
                    </a:solidFill>
                  </a:tcPr>
                </a:tc>
                <a:tc>
                  <a:txBody>
                    <a:bodyPr/>
                    <a:lstStyle/>
                    <a:p>
                      <a:r>
                        <a:rPr lang="en-US" sz="1200" dirty="0"/>
                        <a:t>1.38%</a:t>
                      </a:r>
                    </a:p>
                  </a:txBody>
                  <a:tcPr>
                    <a:solidFill>
                      <a:srgbClr val="E6E0EC"/>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4032340152"/>
      </p:ext>
    </p:extLst>
  </p:cSld>
  <p:clrMapOvr>
    <a:masterClrMapping/>
  </p:clrMapOvr>
  <mc:AlternateContent xmlns:mc="http://schemas.openxmlformats.org/markup-compatibility/2006" xmlns:p14="http://schemas.microsoft.com/office/powerpoint/2010/main">
    <mc:Choice Requires="p14">
      <p:transition spd="slow" p14:dur="2000" advTm="11627"/>
    </mc:Choice>
    <mc:Fallback xmlns="">
      <p:transition spd="slow" advTm="1162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1850"/>
            <a:ext cx="10515600" cy="705051"/>
          </a:xfrm>
        </p:spPr>
        <p:txBody>
          <a:bodyPr/>
          <a:lstStyle/>
          <a:p>
            <a:r>
              <a:rPr lang="en-US" dirty="0"/>
              <a:t>Natural Variability Results</a:t>
            </a:r>
          </a:p>
        </p:txBody>
      </p:sp>
      <p:sp>
        <p:nvSpPr>
          <p:cNvPr id="3" name="Content Placeholder 2"/>
          <p:cNvSpPr>
            <a:spLocks noGrp="1"/>
          </p:cNvSpPr>
          <p:nvPr>
            <p:ph idx="1"/>
          </p:nvPr>
        </p:nvSpPr>
        <p:spPr>
          <a:xfrm>
            <a:off x="838200" y="1815954"/>
            <a:ext cx="10515600" cy="4573844"/>
          </a:xfrm>
        </p:spPr>
        <p:txBody>
          <a:bodyPr>
            <a:normAutofit/>
          </a:bodyPr>
          <a:lstStyle/>
          <a:p>
            <a:r>
              <a:rPr lang="en-US" dirty="0"/>
              <a:t>The observed trend in jet location can be explained by natural variability alone. </a:t>
            </a:r>
          </a:p>
          <a:p>
            <a:pPr marL="0" indent="0">
              <a:buNone/>
            </a:pPr>
            <a:endParaRPr lang="en-US" dirty="0"/>
          </a:p>
          <a:p>
            <a:pPr marL="0" indent="0" algn="ctr">
              <a:buNone/>
            </a:pPr>
            <a:r>
              <a:rPr lang="en-US" dirty="0">
                <a:solidFill>
                  <a:schemeClr val="tx2"/>
                </a:solidFill>
              </a:rPr>
              <a:t>Obs. Trend = Natural Variability + External Forcing</a:t>
            </a:r>
          </a:p>
          <a:p>
            <a:pPr marL="0" indent="0" algn="ctr">
              <a:buNone/>
            </a:pPr>
            <a:endParaRPr lang="en-US" dirty="0">
              <a:solidFill>
                <a:schemeClr val="tx2"/>
              </a:solidFill>
            </a:endParaRPr>
          </a:p>
          <a:p>
            <a:r>
              <a:rPr lang="en-US" dirty="0"/>
              <a:t>Are these observed trends in jet location </a:t>
            </a:r>
            <a:r>
              <a:rPr lang="en-US" dirty="0" err="1"/>
              <a:t>anthropogenically</a:t>
            </a:r>
            <a:r>
              <a:rPr lang="en-US" dirty="0"/>
              <a:t> forced? </a:t>
            </a:r>
          </a:p>
          <a:p>
            <a:pPr marL="0" indent="0">
              <a:buNone/>
            </a:pPr>
            <a:endParaRPr lang="en-US" dirty="0">
              <a:solidFill>
                <a:schemeClr val="tx2"/>
              </a:solidFill>
            </a:endParaRPr>
          </a:p>
        </p:txBody>
      </p:sp>
    </p:spTree>
    <p:extLst>
      <p:ext uri="{BB962C8B-B14F-4D97-AF65-F5344CB8AC3E}">
        <p14:creationId xmlns:p14="http://schemas.microsoft.com/office/powerpoint/2010/main" val="201966948"/>
      </p:ext>
    </p:extLst>
  </p:cSld>
  <p:clrMapOvr>
    <a:masterClrMapping/>
  </p:clrMapOvr>
  <mc:AlternateContent xmlns:mc="http://schemas.openxmlformats.org/markup-compatibility/2006" xmlns:p14="http://schemas.microsoft.com/office/powerpoint/2010/main">
    <mc:Choice Requires="p14">
      <p:transition spd="slow" p14:dur="2000" advTm="13740"/>
    </mc:Choice>
    <mc:Fallback xmlns="">
      <p:transition spd="slow" advTm="1374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50172" y="706078"/>
            <a:ext cx="7392662" cy="461665"/>
          </a:xfrm>
          <a:prstGeom prst="rect">
            <a:avLst/>
          </a:prstGeom>
        </p:spPr>
        <p:txBody>
          <a:bodyPr wrap="square">
            <a:spAutoFit/>
          </a:bodyPr>
          <a:lstStyle/>
          <a:p>
            <a:pPr algn="ctr"/>
            <a:r>
              <a:rPr lang="en-US" sz="2400" dirty="0">
                <a:solidFill>
                  <a:schemeClr val="tx2"/>
                </a:solidFill>
              </a:rPr>
              <a:t>Obs. Trend = Natural Variability + External Forcing</a:t>
            </a:r>
          </a:p>
        </p:txBody>
      </p:sp>
      <p:pic>
        <p:nvPicPr>
          <p:cNvPr id="7" name="Picture 6" descr="wind_ensemble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306" y="1465238"/>
            <a:ext cx="6074732" cy="4958435"/>
          </a:xfrm>
          <a:prstGeom prst="rect">
            <a:avLst/>
          </a:prstGeom>
        </p:spPr>
      </p:pic>
    </p:spTree>
    <p:extLst>
      <p:ext uri="{BB962C8B-B14F-4D97-AF65-F5344CB8AC3E}">
        <p14:creationId xmlns:p14="http://schemas.microsoft.com/office/powerpoint/2010/main" val="1797793164"/>
      </p:ext>
    </p:extLst>
  </p:cSld>
  <p:clrMapOvr>
    <a:masterClrMapping/>
  </p:clrMapOvr>
  <mc:AlternateContent xmlns:mc="http://schemas.openxmlformats.org/markup-compatibility/2006" xmlns:p14="http://schemas.microsoft.com/office/powerpoint/2010/main">
    <mc:Choice Requires="p14">
      <p:transition spd="slow" p14:dur="2000" advTm="3105"/>
    </mc:Choice>
    <mc:Fallback xmlns="">
      <p:transition spd="slow" advTm="310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3">
            <a:extLst>
              <a:ext uri="{FF2B5EF4-FFF2-40B4-BE49-F238E27FC236}">
                <a16:creationId xmlns:a16="http://schemas.microsoft.com/office/drawing/2014/main" id="{46DFD1E0-DCA7-47E6-B78B-6ECDDF873D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8064" y="1284731"/>
            <a:ext cx="9637776" cy="1430696"/>
          </a:xfrm>
        </p:spPr>
        <p:txBody>
          <a:bodyPr>
            <a:normAutofit/>
          </a:bodyPr>
          <a:lstStyle/>
          <a:p>
            <a:r>
              <a:rPr lang="en-US"/>
              <a:t>Conclusions</a:t>
            </a:r>
            <a:endParaRPr lang="en-US" dirty="0"/>
          </a:p>
        </p:txBody>
      </p:sp>
      <p:sp>
        <p:nvSpPr>
          <p:cNvPr id="3" name="Content Placeholder 2"/>
          <p:cNvSpPr>
            <a:spLocks noGrp="1"/>
          </p:cNvSpPr>
          <p:nvPr>
            <p:ph idx="1"/>
          </p:nvPr>
        </p:nvSpPr>
        <p:spPr>
          <a:xfrm>
            <a:off x="1288064" y="2853879"/>
            <a:ext cx="9637776" cy="2714771"/>
          </a:xfrm>
        </p:spPr>
        <p:txBody>
          <a:bodyPr>
            <a:normAutofit/>
          </a:bodyPr>
          <a:lstStyle/>
          <a:p>
            <a:r>
              <a:rPr lang="en-US" sz="1900"/>
              <a:t>The CMIP5 historical model runs do not do a very good job at capturing the observed poleward shift in the SH Westerly Jet. </a:t>
            </a:r>
          </a:p>
          <a:p>
            <a:pPr marL="0" indent="0">
              <a:buNone/>
            </a:pPr>
            <a:endParaRPr lang="en-US" sz="1900"/>
          </a:p>
          <a:p>
            <a:r>
              <a:rPr lang="en-US" sz="1900"/>
              <a:t>Due to the fact that the decadal-scale natural variability in jet location is large. </a:t>
            </a:r>
          </a:p>
          <a:p>
            <a:pPr lvl="1"/>
            <a:r>
              <a:rPr lang="en-US" sz="1900"/>
              <a:t>Observed trends within natural variability of the CMIP5 models. </a:t>
            </a:r>
          </a:p>
          <a:p>
            <a:pPr marL="457200" lvl="1" indent="0">
              <a:buNone/>
            </a:pPr>
            <a:endParaRPr lang="en-US" sz="1900"/>
          </a:p>
          <a:p>
            <a:r>
              <a:rPr lang="en-US" sz="1900"/>
              <a:t>Evidence that the jet latitude in the historical runs is being influenced by anthropogenic activity. </a:t>
            </a:r>
          </a:p>
        </p:txBody>
      </p:sp>
    </p:spTree>
    <p:extLst>
      <p:ext uri="{BB962C8B-B14F-4D97-AF65-F5344CB8AC3E}">
        <p14:creationId xmlns:p14="http://schemas.microsoft.com/office/powerpoint/2010/main" val="2874222742"/>
      </p:ext>
    </p:extLst>
  </p:cSld>
  <p:clrMapOvr>
    <a:masterClrMapping/>
  </p:clrMapOvr>
  <mc:AlternateContent xmlns:mc="http://schemas.openxmlformats.org/markup-compatibility/2006" xmlns:p14="http://schemas.microsoft.com/office/powerpoint/2010/main">
    <mc:Choice Requires="p14">
      <p:transition spd="slow" p14:dur="2000" advTm="1715"/>
    </mc:Choice>
    <mc:Fallback xmlns="">
      <p:transition spd="slow" advTm="171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3E1C3D-633C-4756-B09B-9AD080714C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95DAF8-54BC-4834-A4B1-7DD2F7AFE5A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A5C9F-1F80-DE4D-B3BE-4F2B1FA05387}"/>
              </a:ext>
            </a:extLst>
          </p:cNvPr>
          <p:cNvSpPr>
            <a:spLocks noGrp="1"/>
          </p:cNvSpPr>
          <p:nvPr>
            <p:ph type="title"/>
          </p:nvPr>
        </p:nvSpPr>
        <p:spPr>
          <a:xfrm>
            <a:off x="1120624" y="1122807"/>
            <a:ext cx="9954443" cy="4297680"/>
          </a:xfrm>
          <a:noFill/>
          <a:ln>
            <a:noFill/>
          </a:ln>
        </p:spPr>
        <p:txBody>
          <a:bodyPr vert="horz" lIns="91440" tIns="45720" rIns="91440" bIns="45720" rtlCol="0" anchor="ctr">
            <a:normAutofit/>
          </a:bodyPr>
          <a:lstStyle/>
          <a:p>
            <a:pPr algn="ctr"/>
            <a:r>
              <a:rPr lang="en-US" sz="5100" dirty="0">
                <a:solidFill>
                  <a:srgbClr val="FFFFFF"/>
                </a:solidFill>
              </a:rPr>
              <a:t>Part II: </a:t>
            </a:r>
            <a:br>
              <a:rPr lang="en-US" sz="5100" dirty="0">
                <a:solidFill>
                  <a:srgbClr val="FFFFFF"/>
                </a:solidFill>
              </a:rPr>
            </a:br>
            <a:br>
              <a:rPr lang="en-US" sz="5100" dirty="0">
                <a:solidFill>
                  <a:srgbClr val="FFFFFF"/>
                </a:solidFill>
              </a:rPr>
            </a:br>
            <a:r>
              <a:rPr lang="en-US" sz="5100" dirty="0">
                <a:solidFill>
                  <a:srgbClr val="FFFFFF"/>
                </a:solidFill>
              </a:rPr>
              <a:t>Relationship between ocean carbon and heat multi-decadal variability</a:t>
            </a:r>
          </a:p>
        </p:txBody>
      </p:sp>
      <p:sp>
        <p:nvSpPr>
          <p:cNvPr id="4" name="TextBox 3">
            <a:extLst>
              <a:ext uri="{FF2B5EF4-FFF2-40B4-BE49-F238E27FC236}">
                <a16:creationId xmlns:a16="http://schemas.microsoft.com/office/drawing/2014/main" id="{98EDBB04-9E46-4B46-8360-8240BC13B088}"/>
              </a:ext>
            </a:extLst>
          </p:cNvPr>
          <p:cNvSpPr txBox="1"/>
          <p:nvPr/>
        </p:nvSpPr>
        <p:spPr>
          <a:xfrm>
            <a:off x="7717223" y="6060567"/>
            <a:ext cx="4122683" cy="430887"/>
          </a:xfrm>
          <a:prstGeom prst="rect">
            <a:avLst/>
          </a:prstGeom>
          <a:noFill/>
        </p:spPr>
        <p:txBody>
          <a:bodyPr wrap="square" rtlCol="0">
            <a:spAutoFit/>
          </a:bodyPr>
          <a:lstStyle/>
          <a:p>
            <a:r>
              <a:rPr lang="en-US" sz="1100" dirty="0">
                <a:solidFill>
                  <a:schemeClr val="tx1">
                    <a:lumMod val="50000"/>
                    <a:lumOff val="50000"/>
                  </a:schemeClr>
                </a:solidFill>
              </a:rPr>
              <a:t>Thomas et al., 2018. Relationship between ocean carbon and heat multi-decadal variability. </a:t>
            </a:r>
            <a:r>
              <a:rPr lang="en-US" sz="1100" i="1" dirty="0">
                <a:solidFill>
                  <a:schemeClr val="tx1">
                    <a:lumMod val="50000"/>
                    <a:lumOff val="50000"/>
                  </a:schemeClr>
                </a:solidFill>
              </a:rPr>
              <a:t>Journal of Climate. </a:t>
            </a:r>
            <a:r>
              <a:rPr lang="en-US" sz="1100" dirty="0">
                <a:solidFill>
                  <a:schemeClr val="tx1">
                    <a:lumMod val="50000"/>
                    <a:lumOff val="50000"/>
                  </a:schemeClr>
                </a:solidFill>
              </a:rPr>
              <a:t>Vol. 31 1467-1482.</a:t>
            </a:r>
          </a:p>
        </p:txBody>
      </p:sp>
    </p:spTree>
    <p:extLst>
      <p:ext uri="{BB962C8B-B14F-4D97-AF65-F5344CB8AC3E}">
        <p14:creationId xmlns:p14="http://schemas.microsoft.com/office/powerpoint/2010/main" val="4138647227"/>
      </p:ext>
    </p:extLst>
  </p:cSld>
  <p:clrMapOvr>
    <a:masterClrMapping/>
  </p:clrMapOvr>
  <mc:AlternateContent xmlns:mc="http://schemas.openxmlformats.org/markup-compatibility/2006" xmlns:p14="http://schemas.microsoft.com/office/powerpoint/2010/main">
    <mc:Choice Requires="p14">
      <p:transition spd="slow" p14:dur="2000" advTm="24958"/>
    </mc:Choice>
    <mc:Fallback xmlns="">
      <p:transition spd="slow" advTm="249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AAEADD3-26E4-134F-8F1E-5E46A0C9C28E}"/>
              </a:ext>
            </a:extLst>
          </p:cNvPr>
          <p:cNvPicPr>
            <a:picLocks noChangeAspect="1"/>
          </p:cNvPicPr>
          <p:nvPr/>
        </p:nvPicPr>
        <p:blipFill rotWithShape="1">
          <a:blip r:embed="rId2">
            <a:alphaModFix amt="35000"/>
            <a:extLst/>
          </a:blip>
          <a:srcRect/>
          <a:stretch/>
        </p:blipFill>
        <p:spPr>
          <a:xfrm>
            <a:off x="-1" y="10"/>
            <a:ext cx="12192000" cy="6857990"/>
          </a:xfrm>
          <a:prstGeom prst="rect">
            <a:avLst/>
          </a:prstGeom>
        </p:spPr>
      </p:pic>
      <p:cxnSp>
        <p:nvCxnSpPr>
          <p:cNvPr id="15" name="Straight Connector 13">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FD6C26D-699F-C94F-823B-69781622A193}"/>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kern="1200" dirty="0">
                <a:solidFill>
                  <a:srgbClr val="FFFFFF"/>
                </a:solidFill>
                <a:latin typeface="+mj-lt"/>
                <a:ea typeface="+mj-ea"/>
                <a:cs typeface="+mj-cs"/>
              </a:rPr>
              <a:t>Oceanic Heat and Carbon Content</a:t>
            </a:r>
          </a:p>
        </p:txBody>
      </p:sp>
      <p:sp>
        <p:nvSpPr>
          <p:cNvPr id="3" name="Content Placeholder 2">
            <a:extLst>
              <a:ext uri="{FF2B5EF4-FFF2-40B4-BE49-F238E27FC236}">
                <a16:creationId xmlns:a16="http://schemas.microsoft.com/office/drawing/2014/main" id="{94F45BAB-FBB2-214E-A4F3-02ABF12F688A}"/>
              </a:ext>
            </a:extLst>
          </p:cNvPr>
          <p:cNvSpPr>
            <a:spLocks noGrp="1"/>
          </p:cNvSpPr>
          <p:nvPr>
            <p:ph sz="half" idx="1"/>
          </p:nvPr>
        </p:nvSpPr>
        <p:spPr>
          <a:xfrm>
            <a:off x="5155379" y="1065862"/>
            <a:ext cx="5744685" cy="4726276"/>
          </a:xfrm>
        </p:spPr>
        <p:txBody>
          <a:bodyPr vert="horz" lIns="91440" tIns="45720" rIns="91440" bIns="45720" rtlCol="0" anchor="ctr">
            <a:normAutofit/>
          </a:bodyPr>
          <a:lstStyle/>
          <a:p>
            <a:r>
              <a:rPr lang="en-US" sz="3200" dirty="0">
                <a:solidFill>
                  <a:srgbClr val="FFFFFF"/>
                </a:solidFill>
                <a:latin typeface="+mj-lt"/>
              </a:rPr>
              <a:t>30% of anthropogenic carbon</a:t>
            </a:r>
          </a:p>
          <a:p>
            <a:r>
              <a:rPr lang="en-US" sz="3200" dirty="0">
                <a:solidFill>
                  <a:srgbClr val="FFFFFF"/>
                </a:solidFill>
                <a:latin typeface="+mj-lt"/>
              </a:rPr>
              <a:t>75% of anthropogenic heat</a:t>
            </a:r>
          </a:p>
        </p:txBody>
      </p:sp>
    </p:spTree>
    <p:extLst>
      <p:ext uri="{BB962C8B-B14F-4D97-AF65-F5344CB8AC3E}">
        <p14:creationId xmlns:p14="http://schemas.microsoft.com/office/powerpoint/2010/main" val="386934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697"/>
    </mc:Choice>
    <mc:Fallback xmlns="">
      <p:transition spd="slow" advTm="1569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AAEADD3-26E4-134F-8F1E-5E46A0C9C28E}"/>
              </a:ext>
            </a:extLst>
          </p:cNvPr>
          <p:cNvPicPr>
            <a:picLocks noChangeAspect="1"/>
          </p:cNvPicPr>
          <p:nvPr/>
        </p:nvPicPr>
        <p:blipFill rotWithShape="1">
          <a:blip r:embed="rId3">
            <a:alphaModFix amt="35000"/>
            <a:extLst/>
          </a:blip>
          <a:srcRect/>
          <a:stretch/>
        </p:blipFill>
        <p:spPr>
          <a:xfrm>
            <a:off x="-1" y="10"/>
            <a:ext cx="12192000" cy="6857990"/>
          </a:xfrm>
          <a:prstGeom prst="rect">
            <a:avLst/>
          </a:prstGeom>
        </p:spPr>
      </p:pic>
      <p:cxnSp>
        <p:nvCxnSpPr>
          <p:cNvPr id="14" name="Straight Connector 13">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FD6C26D-699F-C94F-823B-69781622A193}"/>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kern="1200">
                <a:solidFill>
                  <a:srgbClr val="FFFFFF"/>
                </a:solidFill>
                <a:latin typeface="+mj-lt"/>
                <a:ea typeface="+mj-ea"/>
                <a:cs typeface="+mj-cs"/>
              </a:rPr>
              <a:t>Oceanic Heat and Carbon Content</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94F45BAB-FBB2-214E-A4F3-02ABF12F688A}"/>
              </a:ext>
            </a:extLst>
          </p:cNvPr>
          <p:cNvSpPr>
            <a:spLocks noGrp="1"/>
          </p:cNvSpPr>
          <p:nvPr>
            <p:ph sz="half" idx="1"/>
          </p:nvPr>
        </p:nvSpPr>
        <p:spPr>
          <a:xfrm>
            <a:off x="5155379" y="1065862"/>
            <a:ext cx="6350821" cy="4726276"/>
          </a:xfrm>
        </p:spPr>
        <p:txBody>
          <a:bodyPr vert="horz" lIns="91440" tIns="45720" rIns="91440" bIns="45720" rtlCol="0" anchor="ctr">
            <a:normAutofit lnSpcReduction="10000"/>
          </a:bodyPr>
          <a:lstStyle/>
          <a:p>
            <a:pPr marL="0" indent="0">
              <a:buNone/>
            </a:pPr>
            <a:r>
              <a:rPr lang="en-US" dirty="0">
                <a:latin typeface="+mj-lt"/>
              </a:rPr>
              <a:t>Most: Impact anthropogenic forcing has </a:t>
            </a:r>
          </a:p>
          <a:p>
            <a:pPr marL="0" indent="0">
              <a:buNone/>
            </a:pPr>
            <a:r>
              <a:rPr lang="en-US" dirty="0">
                <a:latin typeface="+mj-lt"/>
              </a:rPr>
              <a:t>	 on oceanic uptake of carbon and </a:t>
            </a:r>
          </a:p>
          <a:p>
            <a:pPr marL="0" indent="0">
              <a:buNone/>
            </a:pPr>
            <a:r>
              <a:rPr lang="en-US" dirty="0">
                <a:latin typeface="+mj-lt"/>
              </a:rPr>
              <a:t>	 heat uptake and storage. </a:t>
            </a:r>
          </a:p>
          <a:p>
            <a:pPr marL="0" indent="0">
              <a:buNone/>
            </a:pPr>
            <a:endParaRPr lang="en-US" dirty="0">
              <a:latin typeface="+mj-lt"/>
            </a:endParaRPr>
          </a:p>
          <a:p>
            <a:pPr marL="0" indent="0">
              <a:buNone/>
            </a:pPr>
            <a:r>
              <a:rPr lang="en-US" dirty="0">
                <a:latin typeface="+mj-lt"/>
              </a:rPr>
              <a:t>Few: Natural variability of oceanic heat </a:t>
            </a:r>
          </a:p>
          <a:p>
            <a:pPr marL="0" indent="0">
              <a:buNone/>
            </a:pPr>
            <a:r>
              <a:rPr lang="en-US" dirty="0">
                <a:latin typeface="+mj-lt"/>
              </a:rPr>
              <a:t> 	and carbon on decadal-centennial </a:t>
            </a:r>
          </a:p>
          <a:p>
            <a:pPr marL="0" indent="0">
              <a:buNone/>
            </a:pPr>
            <a:r>
              <a:rPr lang="en-US" dirty="0">
                <a:latin typeface="+mj-lt"/>
              </a:rPr>
              <a:t>	timescales. </a:t>
            </a:r>
          </a:p>
          <a:p>
            <a:pPr marL="0" indent="0">
              <a:buNone/>
            </a:pPr>
            <a:endParaRPr lang="en-US" dirty="0">
              <a:latin typeface="+mj-lt"/>
            </a:endParaRPr>
          </a:p>
          <a:p>
            <a:pPr marL="0" indent="0">
              <a:buNone/>
            </a:pPr>
            <a:r>
              <a:rPr lang="en-US" dirty="0">
                <a:latin typeface="+mj-lt"/>
              </a:rPr>
              <a:t>None: Examine carbon and heat variability </a:t>
            </a:r>
          </a:p>
          <a:p>
            <a:pPr marL="0" indent="0">
              <a:buNone/>
            </a:pPr>
            <a:r>
              <a:rPr lang="en-US" dirty="0">
                <a:latin typeface="+mj-lt"/>
              </a:rPr>
              <a:t>	together. </a:t>
            </a:r>
          </a:p>
        </p:txBody>
      </p:sp>
    </p:spTree>
    <p:custDataLst>
      <p:tags r:id="rId1"/>
    </p:custDataLst>
    <p:extLst>
      <p:ext uri="{BB962C8B-B14F-4D97-AF65-F5344CB8AC3E}">
        <p14:creationId xmlns:p14="http://schemas.microsoft.com/office/powerpoint/2010/main" val="1333692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0257"/>
    </mc:Choice>
    <mc:Fallback xmlns="">
      <p:transition spd="slow" advTm="502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46FB16-2C26-BC46-9215-65BE7D9CFE91}"/>
              </a:ext>
            </a:extLst>
          </p:cNvPr>
          <p:cNvPicPr>
            <a:picLocks noChangeAspect="1"/>
          </p:cNvPicPr>
          <p:nvPr/>
        </p:nvPicPr>
        <p:blipFill rotWithShape="1">
          <a:blip r:embed="rId3"/>
          <a:srcRect t="13124" b="1970"/>
          <a:stretch/>
        </p:blipFill>
        <p:spPr>
          <a:xfrm>
            <a:off x="20" y="10"/>
            <a:ext cx="12191998" cy="6858000"/>
          </a:xfrm>
          <a:prstGeom prst="rect">
            <a:avLst/>
          </a:prstGeom>
        </p:spPr>
      </p:pic>
      <p:cxnSp>
        <p:nvCxnSpPr>
          <p:cNvPr id="7" name="Straight Connector 6">
            <a:extLst>
              <a:ext uri="{FF2B5EF4-FFF2-40B4-BE49-F238E27FC236}">
                <a16:creationId xmlns:a16="http://schemas.microsoft.com/office/drawing/2014/main" id="{1B3902F1-88C7-424C-9079-29998A4DE5BD}"/>
              </a:ext>
            </a:extLst>
          </p:cNvPr>
          <p:cNvCxnSpPr/>
          <p:nvPr/>
        </p:nvCxnSpPr>
        <p:spPr>
          <a:xfrm>
            <a:off x="9550400" y="4445000"/>
            <a:ext cx="2501900" cy="81280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0414085-ECB8-5041-851F-B68AC655429D}"/>
              </a:ext>
            </a:extLst>
          </p:cNvPr>
          <p:cNvCxnSpPr>
            <a:cxnSpLocks/>
          </p:cNvCxnSpPr>
          <p:nvPr/>
        </p:nvCxnSpPr>
        <p:spPr>
          <a:xfrm flipV="1">
            <a:off x="9613900" y="4445000"/>
            <a:ext cx="2451100" cy="812800"/>
          </a:xfrm>
          <a:prstGeom prst="line">
            <a:avLst/>
          </a:prstGeom>
          <a:ln w="28575"/>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B35BCBD9-5B5C-FC4B-80EB-8F8C59023BFF}"/>
              </a:ext>
            </a:extLst>
          </p:cNvPr>
          <p:cNvSpPr/>
          <p:nvPr/>
        </p:nvSpPr>
        <p:spPr>
          <a:xfrm>
            <a:off x="3835400" y="2006600"/>
            <a:ext cx="2260619" cy="711200"/>
          </a:xfrm>
          <a:prstGeom prst="rect">
            <a:avLst/>
          </a:prstGeom>
          <a:solidFill>
            <a:schemeClr val="accent1">
              <a:alpha val="30000"/>
            </a:schemeClr>
          </a:solidFill>
          <a:ln>
            <a:solidFill>
              <a:schemeClr val="accent1">
                <a:lumMod val="40000"/>
                <a:lumOff val="6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8F43E6F-63CB-A043-AD70-091C9F053F7B}"/>
              </a:ext>
            </a:extLst>
          </p:cNvPr>
          <p:cNvSpPr/>
          <p:nvPr/>
        </p:nvSpPr>
        <p:spPr>
          <a:xfrm>
            <a:off x="3327401" y="2870200"/>
            <a:ext cx="2044700" cy="1181100"/>
          </a:xfrm>
          <a:prstGeom prst="rect">
            <a:avLst/>
          </a:prstGeom>
          <a:solidFill>
            <a:schemeClr val="accent1">
              <a:alpha val="30000"/>
            </a:schemeClr>
          </a:solidFill>
          <a:ln>
            <a:solidFill>
              <a:schemeClr val="accent1">
                <a:lumMod val="40000"/>
                <a:lumOff val="6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E0F790-3D32-C141-9A4A-E9DBB9F5FC8C}"/>
              </a:ext>
            </a:extLst>
          </p:cNvPr>
          <p:cNvSpPr/>
          <p:nvPr/>
        </p:nvSpPr>
        <p:spPr>
          <a:xfrm>
            <a:off x="2959101" y="4203700"/>
            <a:ext cx="2197100" cy="1612900"/>
          </a:xfrm>
          <a:prstGeom prst="rect">
            <a:avLst/>
          </a:prstGeom>
          <a:solidFill>
            <a:schemeClr val="accent1">
              <a:alpha val="30000"/>
            </a:schemeClr>
          </a:solidFill>
          <a:ln>
            <a:solidFill>
              <a:schemeClr val="accent1">
                <a:lumMod val="40000"/>
                <a:lumOff val="6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00517505"/>
      </p:ext>
    </p:extLst>
  </p:cSld>
  <p:clrMapOvr>
    <a:masterClrMapping/>
  </p:clrMapOvr>
  <mc:AlternateContent xmlns:mc="http://schemas.openxmlformats.org/markup-compatibility/2006" xmlns:p14="http://schemas.microsoft.com/office/powerpoint/2010/main">
    <mc:Choice Requires="p14">
      <p:transition spd="slow" p14:dur="2000" advTm="33345"/>
    </mc:Choice>
    <mc:Fallback xmlns="">
      <p:transition spd="slow" advTm="333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D8AB869-54DA-6B48-87BE-4B2CF426C46F}"/>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Aims: </a:t>
            </a:r>
          </a:p>
        </p:txBody>
      </p:sp>
      <p:sp>
        <p:nvSpPr>
          <p:cNvPr id="3" name="Content Placeholder 2">
            <a:extLst>
              <a:ext uri="{FF2B5EF4-FFF2-40B4-BE49-F238E27FC236}">
                <a16:creationId xmlns:a16="http://schemas.microsoft.com/office/drawing/2014/main" id="{381960F2-CF9A-1B41-BAD8-1AF1C8F9C8AB}"/>
              </a:ext>
            </a:extLst>
          </p:cNvPr>
          <p:cNvSpPr>
            <a:spLocks noGrp="1"/>
          </p:cNvSpPr>
          <p:nvPr>
            <p:ph idx="1"/>
          </p:nvPr>
        </p:nvSpPr>
        <p:spPr>
          <a:xfrm>
            <a:off x="4976031" y="963877"/>
            <a:ext cx="6377769" cy="4930246"/>
          </a:xfrm>
        </p:spPr>
        <p:txBody>
          <a:bodyPr anchor="ctr">
            <a:normAutofit/>
          </a:bodyPr>
          <a:lstStyle/>
          <a:p>
            <a:r>
              <a:rPr lang="en-US" dirty="0"/>
              <a:t>Investigate natural variability of both heat and carbon content in multiple simulations of an Earth system model</a:t>
            </a:r>
          </a:p>
          <a:p>
            <a:endParaRPr lang="en-US" dirty="0"/>
          </a:p>
          <a:p>
            <a:r>
              <a:rPr lang="en-US" dirty="0"/>
              <a:t>Examine the magnitude and frequency of the variability in global heat and carbon content in simulations with various mesoscale mixing parameter settings</a:t>
            </a:r>
          </a:p>
          <a:p>
            <a:pPr marL="0" indent="0">
              <a:buNone/>
            </a:pPr>
            <a:endParaRPr lang="en-US" dirty="0"/>
          </a:p>
          <a:p>
            <a:r>
              <a:rPr lang="en-US" dirty="0"/>
              <a:t>Mechanisms that drive oceanic heat and carbon variability</a:t>
            </a:r>
          </a:p>
        </p:txBody>
      </p:sp>
    </p:spTree>
    <p:extLst>
      <p:ext uri="{BB962C8B-B14F-4D97-AF65-F5344CB8AC3E}">
        <p14:creationId xmlns:p14="http://schemas.microsoft.com/office/powerpoint/2010/main" val="3886837564"/>
      </p:ext>
    </p:extLst>
  </p:cSld>
  <p:clrMapOvr>
    <a:masterClrMapping/>
  </p:clrMapOvr>
  <mc:AlternateContent xmlns:mc="http://schemas.openxmlformats.org/markup-compatibility/2006" xmlns:p14="http://schemas.microsoft.com/office/powerpoint/2010/main">
    <mc:Choice Requires="p14">
      <p:transition spd="slow" p14:dur="2000" advTm="22754"/>
    </mc:Choice>
    <mc:Fallback xmlns="">
      <p:transition spd="slow" advTm="2275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02FC4-7E7F-7A4E-B4D0-430B2C380FFB}"/>
              </a:ext>
            </a:extLst>
          </p:cNvPr>
          <p:cNvSpPr>
            <a:spLocks noGrp="1"/>
          </p:cNvSpPr>
          <p:nvPr>
            <p:ph type="title"/>
          </p:nvPr>
        </p:nvSpPr>
        <p:spPr/>
        <p:txBody>
          <a:bodyPr/>
          <a:lstStyle/>
          <a:p>
            <a:r>
              <a:rPr lang="en-US" dirty="0"/>
              <a:t>Single Climate Model</a:t>
            </a:r>
          </a:p>
        </p:txBody>
      </p:sp>
      <p:sp>
        <p:nvSpPr>
          <p:cNvPr id="3" name="Content Placeholder 2">
            <a:extLst>
              <a:ext uri="{FF2B5EF4-FFF2-40B4-BE49-F238E27FC236}">
                <a16:creationId xmlns:a16="http://schemas.microsoft.com/office/drawing/2014/main" id="{B79FC63A-6CFC-084F-AD76-A8F39F87314C}"/>
              </a:ext>
            </a:extLst>
          </p:cNvPr>
          <p:cNvSpPr>
            <a:spLocks noGrp="1"/>
          </p:cNvSpPr>
          <p:nvPr>
            <p:ph idx="1"/>
          </p:nvPr>
        </p:nvSpPr>
        <p:spPr/>
        <p:txBody>
          <a:bodyPr>
            <a:normAutofit/>
          </a:bodyPr>
          <a:lstStyle/>
          <a:p>
            <a:pPr>
              <a:lnSpc>
                <a:spcPct val="150000"/>
              </a:lnSpc>
            </a:pPr>
            <a:r>
              <a:rPr lang="en-US" sz="3200" dirty="0">
                <a:latin typeface="+mj-lt"/>
              </a:rPr>
              <a:t>GFDL ESM2Mc </a:t>
            </a:r>
          </a:p>
          <a:p>
            <a:pPr>
              <a:lnSpc>
                <a:spcPct val="150000"/>
              </a:lnSpc>
            </a:pPr>
            <a:r>
              <a:rPr lang="en-US" sz="3200" dirty="0">
                <a:latin typeface="+mj-lt"/>
              </a:rPr>
              <a:t>Coarse-resolution version of GFDL ESM2M</a:t>
            </a:r>
          </a:p>
          <a:p>
            <a:pPr>
              <a:lnSpc>
                <a:spcPct val="150000"/>
              </a:lnSpc>
            </a:pPr>
            <a:r>
              <a:rPr lang="en-US" sz="3200" dirty="0">
                <a:latin typeface="+mj-lt"/>
              </a:rPr>
              <a:t>4 simulations using different mesoscale mixing parameters</a:t>
            </a:r>
          </a:p>
        </p:txBody>
      </p:sp>
    </p:spTree>
    <p:extLst>
      <p:ext uri="{BB962C8B-B14F-4D97-AF65-F5344CB8AC3E}">
        <p14:creationId xmlns:p14="http://schemas.microsoft.com/office/powerpoint/2010/main" val="3696837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31FB0C-C291-BE47-ADD4-D69D1570D758}"/>
              </a:ext>
            </a:extLst>
          </p:cNvPr>
          <p:cNvPicPr>
            <a:picLocks noChangeAspect="1"/>
          </p:cNvPicPr>
          <p:nvPr/>
        </p:nvPicPr>
        <p:blipFill rotWithShape="1">
          <a:blip r:embed="rId2"/>
          <a:srcRect r="7110" b="-1"/>
          <a:stretch/>
        </p:blipFill>
        <p:spPr>
          <a:xfrm>
            <a:off x="20" y="10"/>
            <a:ext cx="12191980" cy="6857990"/>
          </a:xfrm>
          <a:prstGeom prst="rect">
            <a:avLst/>
          </a:prstGeom>
        </p:spPr>
      </p:pic>
      <p:sp>
        <p:nvSpPr>
          <p:cNvPr id="4" name="TextBox 3">
            <a:extLst>
              <a:ext uri="{FF2B5EF4-FFF2-40B4-BE49-F238E27FC236}">
                <a16:creationId xmlns:a16="http://schemas.microsoft.com/office/drawing/2014/main" id="{42C11C26-B4AF-A746-AD3B-C1618D40A54B}"/>
              </a:ext>
            </a:extLst>
          </p:cNvPr>
          <p:cNvSpPr txBox="1"/>
          <p:nvPr/>
        </p:nvSpPr>
        <p:spPr>
          <a:xfrm>
            <a:off x="838200" y="630875"/>
            <a:ext cx="10515600" cy="794064"/>
          </a:xfrm>
          <a:prstGeom prst="rect">
            <a:avLst/>
          </a:prstGeom>
          <a:solidFill>
            <a:schemeClr val="tx1">
              <a:alpha val="60000"/>
            </a:schemeClr>
          </a:solidFill>
        </p:spPr>
        <p:txBody>
          <a:bodyPr vert="horz" lIns="91440" tIns="45720" rIns="91440" bIns="45720" rtlCol="0" anchor="ctr">
            <a:noAutofit/>
          </a:bodyPr>
          <a:lstStyle/>
          <a:p>
            <a:pPr defTabSz="914400">
              <a:lnSpc>
                <a:spcPct val="90000"/>
              </a:lnSpc>
              <a:spcBef>
                <a:spcPct val="0"/>
              </a:spcBef>
              <a:spcAft>
                <a:spcPts val="600"/>
              </a:spcAft>
            </a:pPr>
            <a:r>
              <a:rPr lang="en-US" sz="5400" dirty="0">
                <a:solidFill>
                  <a:schemeClr val="bg1"/>
                </a:solidFill>
                <a:latin typeface="+mj-lt"/>
                <a:ea typeface="+mj-ea"/>
                <a:cs typeface="+mj-cs"/>
              </a:rPr>
              <a:t>Mesoscale Eddies</a:t>
            </a:r>
          </a:p>
        </p:txBody>
      </p:sp>
    </p:spTree>
    <p:extLst>
      <p:ext uri="{BB962C8B-B14F-4D97-AF65-F5344CB8AC3E}">
        <p14:creationId xmlns:p14="http://schemas.microsoft.com/office/powerpoint/2010/main" val="2486288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p:cNvGraphicFramePr>
            <a:graphicFrameLocks noChangeAspect="1"/>
          </p:cNvGraphicFramePr>
          <p:nvPr>
            <p:extLst/>
          </p:nvPr>
        </p:nvGraphicFramePr>
        <p:xfrm>
          <a:off x="2287067" y="5169023"/>
          <a:ext cx="10217176" cy="331112"/>
        </p:xfrm>
        <a:graphic>
          <a:graphicData uri="http://schemas.openxmlformats.org/presentationml/2006/ole">
            <mc:AlternateContent xmlns:mc="http://schemas.openxmlformats.org/markup-compatibility/2006">
              <mc:Choice xmlns:v="urn:schemas-microsoft-com:vml" Requires="v">
                <p:oleObj spid="_x0000_s1135" name="Document" r:id="rId3" imgW="5486400" imgH="177800" progId="Word.Document.12">
                  <p:embed/>
                </p:oleObj>
              </mc:Choice>
              <mc:Fallback>
                <p:oleObj name="Document" r:id="rId3" imgW="5486400" imgH="177800" progId="Word.Document.12">
                  <p:embed/>
                  <p:pic>
                    <p:nvPicPr>
                      <p:cNvPr id="40" name="Object 39"/>
                      <p:cNvPicPr/>
                      <p:nvPr/>
                    </p:nvPicPr>
                    <p:blipFill>
                      <a:blip r:embed="rId4"/>
                      <a:stretch>
                        <a:fillRect/>
                      </a:stretch>
                    </p:blipFill>
                    <p:spPr>
                      <a:xfrm>
                        <a:off x="2287067" y="5169023"/>
                        <a:ext cx="10217176" cy="331112"/>
                      </a:xfrm>
                      <a:prstGeom prst="rect">
                        <a:avLst/>
                      </a:prstGeom>
                    </p:spPr>
                  </p:pic>
                </p:oleObj>
              </mc:Fallback>
            </mc:AlternateContent>
          </a:graphicData>
        </a:graphic>
      </p:graphicFrame>
      <p:sp>
        <p:nvSpPr>
          <p:cNvPr id="16" name="Rectangle 15"/>
          <p:cNvSpPr/>
          <p:nvPr/>
        </p:nvSpPr>
        <p:spPr>
          <a:xfrm>
            <a:off x="2897495" y="2261544"/>
            <a:ext cx="1317038" cy="1589852"/>
          </a:xfrm>
          <a:prstGeom prst="rect">
            <a:avLst/>
          </a:prstGeom>
          <a:solidFill>
            <a:srgbClr val="BBD7F8"/>
          </a:solidFill>
          <a:ln>
            <a:solidFill>
              <a:srgbClr val="0A336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err="1"/>
              <a:t>Mesoscale</a:t>
            </a:r>
            <a:r>
              <a:rPr lang="en-US" sz="3600" dirty="0"/>
              <a:t> Eddy Parameterizations</a:t>
            </a:r>
          </a:p>
        </p:txBody>
      </p:sp>
      <p:sp>
        <p:nvSpPr>
          <p:cNvPr id="3" name="TextBox 2"/>
          <p:cNvSpPr txBox="1"/>
          <p:nvPr/>
        </p:nvSpPr>
        <p:spPr>
          <a:xfrm>
            <a:off x="2257778" y="1665116"/>
            <a:ext cx="4562593" cy="369332"/>
          </a:xfrm>
          <a:prstGeom prst="rect">
            <a:avLst/>
          </a:prstGeom>
          <a:noFill/>
        </p:spPr>
        <p:txBody>
          <a:bodyPr wrap="square" rtlCol="0">
            <a:spAutoFit/>
          </a:bodyPr>
          <a:lstStyle/>
          <a:p>
            <a:r>
              <a:rPr lang="en-US" dirty="0"/>
              <a:t>Eddy Advection: </a:t>
            </a:r>
            <a:r>
              <a:rPr lang="en-US" sz="1600" dirty="0"/>
              <a:t>Flatten </a:t>
            </a:r>
            <a:r>
              <a:rPr lang="en-US" sz="1600" dirty="0" err="1"/>
              <a:t>isopycnals</a:t>
            </a:r>
            <a:r>
              <a:rPr lang="en-US" sz="1600" dirty="0"/>
              <a:t> </a:t>
            </a:r>
          </a:p>
        </p:txBody>
      </p:sp>
      <p:cxnSp>
        <p:nvCxnSpPr>
          <p:cNvPr id="7" name="Straight Connector 6"/>
          <p:cNvCxnSpPr/>
          <p:nvPr/>
        </p:nvCxnSpPr>
        <p:spPr>
          <a:xfrm>
            <a:off x="2897495" y="2897134"/>
            <a:ext cx="1317038" cy="339025"/>
          </a:xfrm>
          <a:prstGeom prst="line">
            <a:avLst/>
          </a:prstGeom>
          <a:ln w="12700" cmpd="sng">
            <a:solidFill>
              <a:srgbClr val="0A3363"/>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408296" y="2605861"/>
            <a:ext cx="0" cy="827852"/>
          </a:xfrm>
          <a:prstGeom prst="straightConnector1">
            <a:avLst/>
          </a:prstGeom>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rot="16200000">
            <a:off x="1754482" y="2641731"/>
            <a:ext cx="1006593" cy="246221"/>
          </a:xfrm>
          <a:prstGeom prst="rect">
            <a:avLst/>
          </a:prstGeom>
          <a:noFill/>
        </p:spPr>
        <p:txBody>
          <a:bodyPr wrap="square" rtlCol="0">
            <a:spAutoFit/>
          </a:bodyPr>
          <a:lstStyle/>
          <a:p>
            <a:r>
              <a:rPr lang="en-US" sz="1000" dirty="0"/>
              <a:t>depth</a:t>
            </a:r>
          </a:p>
        </p:txBody>
      </p:sp>
      <p:sp>
        <p:nvSpPr>
          <p:cNvPr id="22" name="TextBox 21"/>
          <p:cNvSpPr txBox="1"/>
          <p:nvPr/>
        </p:nvSpPr>
        <p:spPr>
          <a:xfrm>
            <a:off x="4214534" y="3068082"/>
            <a:ext cx="1486371" cy="400110"/>
          </a:xfrm>
          <a:prstGeom prst="rect">
            <a:avLst/>
          </a:prstGeom>
          <a:noFill/>
        </p:spPr>
        <p:txBody>
          <a:bodyPr wrap="square" rtlCol="0">
            <a:spAutoFit/>
          </a:bodyPr>
          <a:lstStyle/>
          <a:p>
            <a:r>
              <a:rPr lang="en-US" sz="1000" dirty="0">
                <a:solidFill>
                  <a:schemeClr val="bg2">
                    <a:lumMod val="25000"/>
                  </a:schemeClr>
                </a:solidFill>
              </a:rPr>
              <a:t>Constant density</a:t>
            </a:r>
          </a:p>
          <a:p>
            <a:r>
              <a:rPr lang="en-US" sz="1000" dirty="0">
                <a:solidFill>
                  <a:schemeClr val="bg2">
                    <a:lumMod val="25000"/>
                  </a:schemeClr>
                </a:solidFill>
              </a:rPr>
              <a:t>(</a:t>
            </a:r>
            <a:r>
              <a:rPr lang="en-US" sz="1000" dirty="0" err="1">
                <a:solidFill>
                  <a:schemeClr val="bg2">
                    <a:lumMod val="25000"/>
                  </a:schemeClr>
                </a:solidFill>
              </a:rPr>
              <a:t>isopycnal</a:t>
            </a:r>
            <a:r>
              <a:rPr lang="en-US" sz="1000" dirty="0">
                <a:solidFill>
                  <a:schemeClr val="bg2">
                    <a:lumMod val="25000"/>
                  </a:schemeClr>
                </a:solidFill>
              </a:rPr>
              <a:t>)</a:t>
            </a:r>
          </a:p>
        </p:txBody>
      </p:sp>
      <p:cxnSp>
        <p:nvCxnSpPr>
          <p:cNvPr id="24" name="Straight Arrow Connector 23"/>
          <p:cNvCxnSpPr/>
          <p:nvPr/>
        </p:nvCxnSpPr>
        <p:spPr>
          <a:xfrm>
            <a:off x="3179704" y="3477599"/>
            <a:ext cx="818444" cy="0"/>
          </a:xfrm>
          <a:prstGeom prst="straightConnector1">
            <a:avLst/>
          </a:prstGeom>
          <a:ln w="38100" cmpd="sng">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3179704" y="2605861"/>
            <a:ext cx="818444" cy="0"/>
          </a:xfrm>
          <a:prstGeom prst="straightConnector1">
            <a:avLst/>
          </a:prstGeom>
          <a:ln w="38100" cmpd="sng">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410178" y="4451602"/>
            <a:ext cx="4562593" cy="369332"/>
          </a:xfrm>
          <a:prstGeom prst="rect">
            <a:avLst/>
          </a:prstGeom>
          <a:noFill/>
        </p:spPr>
        <p:txBody>
          <a:bodyPr wrap="square" rtlCol="0">
            <a:spAutoFit/>
          </a:bodyPr>
          <a:lstStyle/>
          <a:p>
            <a:r>
              <a:rPr lang="en-US" dirty="0"/>
              <a:t>Eddy Diffusion: </a:t>
            </a:r>
            <a:r>
              <a:rPr lang="en-US" sz="1600" dirty="0"/>
              <a:t>Mixes along </a:t>
            </a:r>
            <a:r>
              <a:rPr lang="en-US" sz="1600" dirty="0" err="1"/>
              <a:t>isopycnals</a:t>
            </a:r>
            <a:r>
              <a:rPr lang="en-US" sz="1600" dirty="0"/>
              <a:t> </a:t>
            </a:r>
          </a:p>
        </p:txBody>
      </p:sp>
      <p:sp>
        <p:nvSpPr>
          <p:cNvPr id="29" name="Rectangle 28"/>
          <p:cNvSpPr/>
          <p:nvPr/>
        </p:nvSpPr>
        <p:spPr>
          <a:xfrm>
            <a:off x="3049895" y="4990262"/>
            <a:ext cx="1317038" cy="1589852"/>
          </a:xfrm>
          <a:prstGeom prst="rect">
            <a:avLst/>
          </a:prstGeom>
          <a:solidFill>
            <a:srgbClr val="BBD7F8"/>
          </a:solidFill>
          <a:ln>
            <a:solidFill>
              <a:srgbClr val="0A336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3049895" y="5625852"/>
            <a:ext cx="1317038" cy="339025"/>
          </a:xfrm>
          <a:prstGeom prst="line">
            <a:avLst/>
          </a:prstGeom>
          <a:ln w="12700" cmpd="sng">
            <a:solidFill>
              <a:srgbClr val="0A3363"/>
            </a:solidFill>
            <a:prstDash val="dash"/>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560696" y="5334579"/>
            <a:ext cx="0" cy="827852"/>
          </a:xfrm>
          <a:prstGeom prst="straightConnector1">
            <a:avLst/>
          </a:prstGeom>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rot="16200000">
            <a:off x="1906882" y="5370449"/>
            <a:ext cx="1006593" cy="246221"/>
          </a:xfrm>
          <a:prstGeom prst="rect">
            <a:avLst/>
          </a:prstGeom>
          <a:noFill/>
        </p:spPr>
        <p:txBody>
          <a:bodyPr wrap="square" rtlCol="0">
            <a:spAutoFit/>
          </a:bodyPr>
          <a:lstStyle/>
          <a:p>
            <a:r>
              <a:rPr lang="en-US" sz="1000" dirty="0"/>
              <a:t>depth</a:t>
            </a:r>
          </a:p>
        </p:txBody>
      </p:sp>
      <p:cxnSp>
        <p:nvCxnSpPr>
          <p:cNvPr id="33" name="Straight Arrow Connector 32"/>
          <p:cNvCxnSpPr/>
          <p:nvPr/>
        </p:nvCxnSpPr>
        <p:spPr>
          <a:xfrm>
            <a:off x="3179704" y="5996855"/>
            <a:ext cx="818444" cy="277886"/>
          </a:xfrm>
          <a:prstGeom prst="straightConnector1">
            <a:avLst/>
          </a:prstGeom>
          <a:ln w="38100" cmpd="sng">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3332104" y="5334579"/>
            <a:ext cx="818444" cy="291272"/>
          </a:xfrm>
          <a:prstGeom prst="straightConnector1">
            <a:avLst/>
          </a:prstGeom>
          <a:ln w="38100" cmpd="sng">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432786" y="5806207"/>
            <a:ext cx="1486371" cy="400110"/>
          </a:xfrm>
          <a:prstGeom prst="rect">
            <a:avLst/>
          </a:prstGeom>
          <a:noFill/>
        </p:spPr>
        <p:txBody>
          <a:bodyPr wrap="square" rtlCol="0">
            <a:spAutoFit/>
          </a:bodyPr>
          <a:lstStyle/>
          <a:p>
            <a:r>
              <a:rPr lang="en-US" sz="1000" dirty="0">
                <a:solidFill>
                  <a:schemeClr val="bg2">
                    <a:lumMod val="25000"/>
                  </a:schemeClr>
                </a:solidFill>
              </a:rPr>
              <a:t>Constant density</a:t>
            </a:r>
          </a:p>
          <a:p>
            <a:r>
              <a:rPr lang="en-US" sz="1000" dirty="0">
                <a:solidFill>
                  <a:schemeClr val="bg2">
                    <a:lumMod val="25000"/>
                  </a:schemeClr>
                </a:solidFill>
              </a:rPr>
              <a:t>(</a:t>
            </a:r>
            <a:r>
              <a:rPr lang="en-US" sz="1000" dirty="0" err="1">
                <a:solidFill>
                  <a:schemeClr val="bg2">
                    <a:lumMod val="25000"/>
                  </a:schemeClr>
                </a:solidFill>
              </a:rPr>
              <a:t>isopycnal</a:t>
            </a:r>
            <a:r>
              <a:rPr lang="en-US" sz="1000" dirty="0">
                <a:solidFill>
                  <a:schemeClr val="bg2">
                    <a:lumMod val="25000"/>
                  </a:schemeClr>
                </a:solidFill>
              </a:rPr>
              <a:t>)</a:t>
            </a:r>
          </a:p>
        </p:txBody>
      </p:sp>
      <p:graphicFrame>
        <p:nvGraphicFramePr>
          <p:cNvPr id="39" name="Object 38"/>
          <p:cNvGraphicFramePr>
            <a:graphicFrameLocks noChangeAspect="1"/>
          </p:cNvGraphicFramePr>
          <p:nvPr>
            <p:extLst>
              <p:ext uri="{D42A27DB-BD31-4B8C-83A1-F6EECF244321}">
                <p14:modId xmlns:p14="http://schemas.microsoft.com/office/powerpoint/2010/main" val="1720393620"/>
              </p:ext>
            </p:extLst>
          </p:nvPr>
        </p:nvGraphicFramePr>
        <p:xfrm>
          <a:off x="6291264" y="2603500"/>
          <a:ext cx="1855787" cy="769938"/>
        </p:xfrm>
        <a:graphic>
          <a:graphicData uri="http://schemas.openxmlformats.org/presentationml/2006/ole">
            <mc:AlternateContent xmlns:mc="http://schemas.openxmlformats.org/markup-compatibility/2006">
              <mc:Choice xmlns:v="urn:schemas-microsoft-com:vml" Requires="v">
                <p:oleObj spid="_x0000_s1136" name="Equation" r:id="rId5" imgW="977900" imgH="406400" progId="Equation.3">
                  <p:embed/>
                </p:oleObj>
              </mc:Choice>
              <mc:Fallback>
                <p:oleObj name="Equation" r:id="rId5" imgW="977900" imgH="406400" progId="Equation.3">
                  <p:embed/>
                  <p:pic>
                    <p:nvPicPr>
                      <p:cNvPr id="39" name="Object 38"/>
                      <p:cNvPicPr/>
                      <p:nvPr/>
                    </p:nvPicPr>
                    <p:blipFill>
                      <a:blip r:embed="rId6"/>
                      <a:stretch>
                        <a:fillRect/>
                      </a:stretch>
                    </p:blipFill>
                    <p:spPr>
                      <a:xfrm>
                        <a:off x="6291264" y="2603500"/>
                        <a:ext cx="1855787" cy="769938"/>
                      </a:xfrm>
                      <a:prstGeom prst="rect">
                        <a:avLst/>
                      </a:prstGeom>
                    </p:spPr>
                  </p:pic>
                </p:oleObj>
              </mc:Fallback>
            </mc:AlternateContent>
          </a:graphicData>
        </a:graphic>
      </p:graphicFrame>
      <p:sp>
        <p:nvSpPr>
          <p:cNvPr id="41" name="TextBox 40"/>
          <p:cNvSpPr txBox="1"/>
          <p:nvPr/>
        </p:nvSpPr>
        <p:spPr>
          <a:xfrm>
            <a:off x="8432212" y="2752803"/>
            <a:ext cx="2039751" cy="523220"/>
          </a:xfrm>
          <a:prstGeom prst="rect">
            <a:avLst/>
          </a:prstGeom>
          <a:noFill/>
        </p:spPr>
        <p:txBody>
          <a:bodyPr wrap="square" rtlCol="0">
            <a:spAutoFit/>
          </a:bodyPr>
          <a:lstStyle/>
          <a:p>
            <a:r>
              <a:rPr lang="en-US" sz="1400" dirty="0"/>
              <a:t>, where S is the </a:t>
            </a:r>
            <a:r>
              <a:rPr lang="en-US" sz="1400" dirty="0" err="1"/>
              <a:t>isopycnal</a:t>
            </a:r>
            <a:r>
              <a:rPr lang="en-US" sz="1400" dirty="0"/>
              <a:t> slope</a:t>
            </a:r>
          </a:p>
        </p:txBody>
      </p:sp>
      <p:sp>
        <p:nvSpPr>
          <p:cNvPr id="42" name="TextBox 41"/>
          <p:cNvSpPr txBox="1"/>
          <p:nvPr/>
        </p:nvSpPr>
        <p:spPr>
          <a:xfrm>
            <a:off x="8584612" y="5102631"/>
            <a:ext cx="2039751" cy="523220"/>
          </a:xfrm>
          <a:prstGeom prst="rect">
            <a:avLst/>
          </a:prstGeom>
          <a:noFill/>
        </p:spPr>
        <p:txBody>
          <a:bodyPr wrap="square" rtlCol="0">
            <a:spAutoFit/>
          </a:bodyPr>
          <a:lstStyle/>
          <a:p>
            <a:r>
              <a:rPr lang="en-US" sz="1400" dirty="0"/>
              <a:t>, where is the lateral tracer gradient </a:t>
            </a:r>
          </a:p>
        </p:txBody>
      </p:sp>
      <p:sp>
        <p:nvSpPr>
          <p:cNvPr id="44" name="Rectangle 43"/>
          <p:cNvSpPr/>
          <p:nvPr/>
        </p:nvSpPr>
        <p:spPr>
          <a:xfrm>
            <a:off x="7015397" y="2742239"/>
            <a:ext cx="439679" cy="525899"/>
          </a:xfrm>
          <a:prstGeom prst="rect">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5"/>
              </a:solidFill>
            </a:endParaRPr>
          </a:p>
        </p:txBody>
      </p:sp>
      <p:sp>
        <p:nvSpPr>
          <p:cNvPr id="45" name="Rectangle 44"/>
          <p:cNvSpPr/>
          <p:nvPr/>
        </p:nvSpPr>
        <p:spPr>
          <a:xfrm>
            <a:off x="7221417" y="5145936"/>
            <a:ext cx="681614" cy="525899"/>
          </a:xfrm>
          <a:prstGeom prst="rect">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6742262" y="3510170"/>
            <a:ext cx="3468539" cy="523220"/>
          </a:xfrm>
          <a:prstGeom prst="rect">
            <a:avLst/>
          </a:prstGeom>
          <a:noFill/>
        </p:spPr>
        <p:txBody>
          <a:bodyPr wrap="square" rtlCol="0">
            <a:spAutoFit/>
          </a:bodyPr>
          <a:lstStyle/>
          <a:p>
            <a:r>
              <a:rPr lang="en-US" sz="1400" dirty="0">
                <a:solidFill>
                  <a:schemeClr val="accent5"/>
                </a:solidFill>
              </a:rPr>
              <a:t>Spatially and temporally varying (min 200 m</a:t>
            </a:r>
            <a:r>
              <a:rPr lang="en-US" sz="1400" baseline="30000" dirty="0">
                <a:solidFill>
                  <a:schemeClr val="accent5"/>
                </a:solidFill>
              </a:rPr>
              <a:t>2</a:t>
            </a:r>
            <a:r>
              <a:rPr lang="en-US" sz="1400" dirty="0">
                <a:solidFill>
                  <a:schemeClr val="accent5"/>
                </a:solidFill>
              </a:rPr>
              <a:t>s</a:t>
            </a:r>
            <a:r>
              <a:rPr lang="en-US" sz="1400" baseline="30000" dirty="0">
                <a:solidFill>
                  <a:schemeClr val="accent5"/>
                </a:solidFill>
              </a:rPr>
              <a:t>-1</a:t>
            </a:r>
            <a:r>
              <a:rPr lang="en-US" sz="1400" dirty="0">
                <a:solidFill>
                  <a:schemeClr val="accent5"/>
                </a:solidFill>
              </a:rPr>
              <a:t>, max 1400 m</a:t>
            </a:r>
            <a:r>
              <a:rPr lang="en-US" sz="1400" baseline="30000" dirty="0">
                <a:solidFill>
                  <a:schemeClr val="accent5"/>
                </a:solidFill>
              </a:rPr>
              <a:t>2</a:t>
            </a:r>
            <a:r>
              <a:rPr lang="en-US" sz="1400" dirty="0">
                <a:solidFill>
                  <a:schemeClr val="accent5"/>
                </a:solidFill>
              </a:rPr>
              <a:t>s</a:t>
            </a:r>
            <a:r>
              <a:rPr lang="en-US" sz="1400" baseline="30000" dirty="0">
                <a:solidFill>
                  <a:schemeClr val="accent5"/>
                </a:solidFill>
              </a:rPr>
              <a:t>-1</a:t>
            </a:r>
            <a:r>
              <a:rPr lang="en-US" sz="1400" dirty="0">
                <a:solidFill>
                  <a:schemeClr val="accent5"/>
                </a:solidFill>
              </a:rPr>
              <a:t>)</a:t>
            </a:r>
          </a:p>
        </p:txBody>
      </p:sp>
      <p:sp>
        <p:nvSpPr>
          <p:cNvPr id="47" name="TextBox 46"/>
          <p:cNvSpPr txBox="1"/>
          <p:nvPr/>
        </p:nvSpPr>
        <p:spPr>
          <a:xfrm>
            <a:off x="6820371" y="5770264"/>
            <a:ext cx="2530445" cy="307777"/>
          </a:xfrm>
          <a:prstGeom prst="rect">
            <a:avLst/>
          </a:prstGeom>
          <a:noFill/>
        </p:spPr>
        <p:txBody>
          <a:bodyPr wrap="square" rtlCol="0">
            <a:spAutoFit/>
          </a:bodyPr>
          <a:lstStyle/>
          <a:p>
            <a:r>
              <a:rPr lang="en-US" sz="1400" dirty="0">
                <a:solidFill>
                  <a:schemeClr val="accent4"/>
                </a:solidFill>
              </a:rPr>
              <a:t>Default = 800 m</a:t>
            </a:r>
            <a:r>
              <a:rPr lang="en-US" sz="1400" baseline="30000" dirty="0">
                <a:solidFill>
                  <a:schemeClr val="accent4"/>
                </a:solidFill>
              </a:rPr>
              <a:t>2</a:t>
            </a:r>
            <a:r>
              <a:rPr lang="en-US" sz="1400" dirty="0">
                <a:solidFill>
                  <a:schemeClr val="accent4"/>
                </a:solidFill>
              </a:rPr>
              <a:t>s</a:t>
            </a:r>
            <a:r>
              <a:rPr lang="en-US" sz="1400" baseline="30000" dirty="0">
                <a:solidFill>
                  <a:schemeClr val="accent4"/>
                </a:solidFill>
              </a:rPr>
              <a:t>-1</a:t>
            </a:r>
            <a:endParaRPr lang="en-US" sz="1400" dirty="0">
              <a:solidFill>
                <a:schemeClr val="accent4"/>
              </a:solidFill>
            </a:endParaRPr>
          </a:p>
        </p:txBody>
      </p:sp>
    </p:spTree>
    <p:extLst>
      <p:ext uri="{BB962C8B-B14F-4D97-AF65-F5344CB8AC3E}">
        <p14:creationId xmlns:p14="http://schemas.microsoft.com/office/powerpoint/2010/main" val="649129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9015"/>
            <a:ext cx="10515600" cy="705051"/>
          </a:xfrm>
        </p:spPr>
        <p:txBody>
          <a:bodyPr>
            <a:normAutofit/>
          </a:bodyPr>
          <a:lstStyle/>
          <a:p>
            <a:r>
              <a:rPr lang="en-US" sz="3600" dirty="0"/>
              <a:t>Model Simulations</a:t>
            </a:r>
          </a:p>
        </p:txBody>
      </p:sp>
      <p:sp>
        <p:nvSpPr>
          <p:cNvPr id="4" name="Rounded Rectangle 3"/>
          <p:cNvSpPr/>
          <p:nvPr/>
        </p:nvSpPr>
        <p:spPr>
          <a:xfrm>
            <a:off x="3875853" y="1580444"/>
            <a:ext cx="4440297" cy="932737"/>
          </a:xfrm>
          <a:prstGeom prst="roundRect">
            <a:avLst/>
          </a:prstGeom>
          <a:gradFill>
            <a:gsLst>
              <a:gs pos="0">
                <a:schemeClr val="accent1">
                  <a:satMod val="103000"/>
                  <a:lumMod val="102000"/>
                  <a:tint val="94000"/>
                  <a:alpha val="63000"/>
                </a:schemeClr>
              </a:gs>
              <a:gs pos="52000">
                <a:schemeClr val="accent1">
                  <a:satMod val="110000"/>
                  <a:lumMod val="100000"/>
                  <a:shade val="100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75853" y="1599256"/>
            <a:ext cx="4440297" cy="861774"/>
          </a:xfrm>
          <a:prstGeom prst="rect">
            <a:avLst/>
          </a:prstGeom>
          <a:noFill/>
        </p:spPr>
        <p:txBody>
          <a:bodyPr wrap="square" rtlCol="0">
            <a:spAutoFit/>
          </a:bodyPr>
          <a:lstStyle/>
          <a:p>
            <a:pPr algn="ctr"/>
            <a:r>
              <a:rPr lang="en-US" dirty="0"/>
              <a:t>Initialized using observations of temperature, salinity, and nutrients</a:t>
            </a:r>
          </a:p>
          <a:p>
            <a:pPr algn="ctr"/>
            <a:r>
              <a:rPr lang="en-US" sz="1400" dirty="0"/>
              <a:t>(preindustrial GHG and aerosols)</a:t>
            </a:r>
          </a:p>
        </p:txBody>
      </p:sp>
      <p:cxnSp>
        <p:nvCxnSpPr>
          <p:cNvPr id="7" name="Straight Arrow Connector 6"/>
          <p:cNvCxnSpPr/>
          <p:nvPr/>
        </p:nvCxnSpPr>
        <p:spPr>
          <a:xfrm>
            <a:off x="5973705" y="2615260"/>
            <a:ext cx="9407" cy="11006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6067779" y="2963339"/>
            <a:ext cx="2210742" cy="369332"/>
          </a:xfrm>
          <a:prstGeom prst="rect">
            <a:avLst/>
          </a:prstGeom>
          <a:noFill/>
        </p:spPr>
        <p:txBody>
          <a:bodyPr wrap="square" rtlCol="0">
            <a:spAutoFit/>
          </a:bodyPr>
          <a:lstStyle/>
          <a:p>
            <a:r>
              <a:rPr lang="en-US" dirty="0"/>
              <a:t>Run for 1500 years</a:t>
            </a:r>
          </a:p>
        </p:txBody>
      </p:sp>
      <p:cxnSp>
        <p:nvCxnSpPr>
          <p:cNvPr id="10" name="Straight Arrow Connector 9"/>
          <p:cNvCxnSpPr/>
          <p:nvPr/>
        </p:nvCxnSpPr>
        <p:spPr>
          <a:xfrm flipH="1">
            <a:off x="3292594" y="4279433"/>
            <a:ext cx="1533407" cy="94167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a:off x="6955836" y="4270967"/>
            <a:ext cx="0" cy="94167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a:xfrm>
            <a:off x="5192888" y="4270967"/>
            <a:ext cx="0" cy="94167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3" name="Straight Arrow Connector 12"/>
          <p:cNvCxnSpPr/>
          <p:nvPr/>
        </p:nvCxnSpPr>
        <p:spPr>
          <a:xfrm>
            <a:off x="7219246" y="4279434"/>
            <a:ext cx="1793051" cy="96802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6" name="Rounded Rectangle 15"/>
          <p:cNvSpPr/>
          <p:nvPr/>
        </p:nvSpPr>
        <p:spPr>
          <a:xfrm>
            <a:off x="4633150" y="3800597"/>
            <a:ext cx="2925703" cy="4703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656680" y="3852278"/>
            <a:ext cx="2902173" cy="369332"/>
          </a:xfrm>
          <a:prstGeom prst="rect">
            <a:avLst/>
          </a:prstGeom>
          <a:noFill/>
        </p:spPr>
        <p:txBody>
          <a:bodyPr wrap="square" rtlCol="0">
            <a:spAutoFit/>
          </a:bodyPr>
          <a:lstStyle/>
          <a:p>
            <a:pPr algn="ctr"/>
            <a:r>
              <a:rPr lang="en-US" dirty="0"/>
              <a:t>Steady State</a:t>
            </a:r>
          </a:p>
        </p:txBody>
      </p:sp>
      <p:sp>
        <p:nvSpPr>
          <p:cNvPr id="24" name="Oval 23"/>
          <p:cNvSpPr/>
          <p:nvPr/>
        </p:nvSpPr>
        <p:spPr>
          <a:xfrm>
            <a:off x="2356544" y="5309410"/>
            <a:ext cx="1712148" cy="50423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TextBox 24"/>
          <p:cNvSpPr txBox="1"/>
          <p:nvPr/>
        </p:nvSpPr>
        <p:spPr>
          <a:xfrm>
            <a:off x="2422407" y="5375261"/>
            <a:ext cx="2210742" cy="307777"/>
          </a:xfrm>
          <a:prstGeom prst="rect">
            <a:avLst/>
          </a:prstGeom>
          <a:noFill/>
        </p:spPr>
        <p:txBody>
          <a:bodyPr wrap="square" rtlCol="0">
            <a:spAutoFit/>
          </a:bodyPr>
          <a:lstStyle/>
          <a:p>
            <a:r>
              <a:rPr lang="en-US" sz="1400" dirty="0" err="1"/>
              <a:t>A</a:t>
            </a:r>
            <a:r>
              <a:rPr lang="en-US" sz="1400" baseline="-25000" dirty="0" err="1"/>
              <a:t>redi</a:t>
            </a:r>
            <a:r>
              <a:rPr lang="en-US" sz="1400" dirty="0"/>
              <a:t> = 400 m</a:t>
            </a:r>
            <a:r>
              <a:rPr lang="en-US" sz="1400" baseline="30000" dirty="0"/>
              <a:t>2</a:t>
            </a:r>
            <a:r>
              <a:rPr lang="en-US" sz="1400" dirty="0"/>
              <a:t>s</a:t>
            </a:r>
            <a:r>
              <a:rPr lang="en-US" sz="1400" baseline="30000" dirty="0"/>
              <a:t>-1</a:t>
            </a:r>
            <a:endParaRPr lang="en-US" sz="1400" dirty="0"/>
          </a:p>
        </p:txBody>
      </p:sp>
      <p:sp>
        <p:nvSpPr>
          <p:cNvPr id="32" name="Oval 31"/>
          <p:cNvSpPr/>
          <p:nvPr/>
        </p:nvSpPr>
        <p:spPr>
          <a:xfrm>
            <a:off x="4270963" y="5309410"/>
            <a:ext cx="1712148" cy="504233"/>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3" name="TextBox 32"/>
          <p:cNvSpPr txBox="1"/>
          <p:nvPr/>
        </p:nvSpPr>
        <p:spPr>
          <a:xfrm>
            <a:off x="4336826" y="5375261"/>
            <a:ext cx="2210742" cy="307777"/>
          </a:xfrm>
          <a:prstGeom prst="rect">
            <a:avLst/>
          </a:prstGeom>
          <a:noFill/>
        </p:spPr>
        <p:txBody>
          <a:bodyPr wrap="square" rtlCol="0">
            <a:spAutoFit/>
          </a:bodyPr>
          <a:lstStyle/>
          <a:p>
            <a:r>
              <a:rPr lang="en-US" sz="1400" dirty="0" err="1"/>
              <a:t>A</a:t>
            </a:r>
            <a:r>
              <a:rPr lang="en-US" sz="1400" baseline="-25000" dirty="0" err="1"/>
              <a:t>redi</a:t>
            </a:r>
            <a:r>
              <a:rPr lang="en-US" sz="1400" dirty="0"/>
              <a:t> = 800 m</a:t>
            </a:r>
            <a:r>
              <a:rPr lang="en-US" sz="1400" baseline="30000" dirty="0"/>
              <a:t>2</a:t>
            </a:r>
            <a:r>
              <a:rPr lang="en-US" sz="1400" dirty="0"/>
              <a:t>s</a:t>
            </a:r>
            <a:r>
              <a:rPr lang="en-US" sz="1400" baseline="30000" dirty="0"/>
              <a:t>-1</a:t>
            </a:r>
            <a:endParaRPr lang="en-US" sz="1400" dirty="0"/>
          </a:p>
        </p:txBody>
      </p:sp>
      <p:sp>
        <p:nvSpPr>
          <p:cNvPr id="34" name="Oval 33"/>
          <p:cNvSpPr/>
          <p:nvPr/>
        </p:nvSpPr>
        <p:spPr>
          <a:xfrm>
            <a:off x="8325519" y="5309410"/>
            <a:ext cx="1806259" cy="504233"/>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5" name="TextBox 34"/>
          <p:cNvSpPr txBox="1"/>
          <p:nvPr/>
        </p:nvSpPr>
        <p:spPr>
          <a:xfrm>
            <a:off x="8334940" y="5375261"/>
            <a:ext cx="2210742" cy="307777"/>
          </a:xfrm>
          <a:prstGeom prst="rect">
            <a:avLst/>
          </a:prstGeom>
          <a:noFill/>
        </p:spPr>
        <p:txBody>
          <a:bodyPr wrap="square" rtlCol="0">
            <a:spAutoFit/>
          </a:bodyPr>
          <a:lstStyle/>
          <a:p>
            <a:r>
              <a:rPr lang="en-US" sz="1400" dirty="0"/>
              <a:t>A</a:t>
            </a:r>
            <a:r>
              <a:rPr lang="en-US" sz="1400" baseline="-25000" dirty="0"/>
              <a:t>GM</a:t>
            </a:r>
            <a:r>
              <a:rPr lang="en-US" sz="1400" dirty="0"/>
              <a:t> min = 600 m</a:t>
            </a:r>
            <a:r>
              <a:rPr lang="en-US" sz="1400" baseline="30000" dirty="0"/>
              <a:t>2</a:t>
            </a:r>
            <a:r>
              <a:rPr lang="en-US" sz="1400" dirty="0"/>
              <a:t>s</a:t>
            </a:r>
            <a:r>
              <a:rPr lang="en-US" sz="1400" baseline="30000" dirty="0"/>
              <a:t>-1</a:t>
            </a:r>
            <a:endParaRPr lang="en-US" sz="1400" dirty="0"/>
          </a:p>
        </p:txBody>
      </p:sp>
      <p:sp>
        <p:nvSpPr>
          <p:cNvPr id="39" name="Oval 38"/>
          <p:cNvSpPr/>
          <p:nvPr/>
        </p:nvSpPr>
        <p:spPr>
          <a:xfrm>
            <a:off x="6297332" y="5309410"/>
            <a:ext cx="1712148" cy="504233"/>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0" name="TextBox 39"/>
          <p:cNvSpPr txBox="1"/>
          <p:nvPr/>
        </p:nvSpPr>
        <p:spPr>
          <a:xfrm>
            <a:off x="6363195" y="5375261"/>
            <a:ext cx="2210742" cy="307777"/>
          </a:xfrm>
          <a:prstGeom prst="rect">
            <a:avLst/>
          </a:prstGeom>
          <a:noFill/>
        </p:spPr>
        <p:txBody>
          <a:bodyPr wrap="square" rtlCol="0">
            <a:spAutoFit/>
          </a:bodyPr>
          <a:lstStyle/>
          <a:p>
            <a:r>
              <a:rPr lang="en-US" sz="1400" dirty="0" err="1"/>
              <a:t>A</a:t>
            </a:r>
            <a:r>
              <a:rPr lang="en-US" sz="1400" baseline="-25000" dirty="0" err="1"/>
              <a:t>redi</a:t>
            </a:r>
            <a:r>
              <a:rPr lang="en-US" sz="1400" dirty="0"/>
              <a:t> = 2400 m</a:t>
            </a:r>
            <a:r>
              <a:rPr lang="en-US" sz="1400" baseline="30000" dirty="0"/>
              <a:t>2</a:t>
            </a:r>
            <a:r>
              <a:rPr lang="en-US" sz="1400" dirty="0"/>
              <a:t>s</a:t>
            </a:r>
            <a:r>
              <a:rPr lang="en-US" sz="1400" baseline="30000" dirty="0"/>
              <a:t>-1</a:t>
            </a:r>
            <a:endParaRPr lang="en-US" sz="1400" dirty="0"/>
          </a:p>
        </p:txBody>
      </p:sp>
      <p:sp>
        <p:nvSpPr>
          <p:cNvPr id="41" name="TextBox 40"/>
          <p:cNvSpPr txBox="1"/>
          <p:nvPr/>
        </p:nvSpPr>
        <p:spPr>
          <a:xfrm>
            <a:off x="2228853" y="5992170"/>
            <a:ext cx="1760919" cy="307777"/>
          </a:xfrm>
          <a:prstGeom prst="rect">
            <a:avLst/>
          </a:prstGeom>
          <a:noFill/>
        </p:spPr>
        <p:txBody>
          <a:bodyPr wrap="square" rtlCol="0">
            <a:spAutoFit/>
          </a:bodyPr>
          <a:lstStyle/>
          <a:p>
            <a:r>
              <a:rPr lang="en-US" sz="1400" b="1" dirty="0">
                <a:solidFill>
                  <a:schemeClr val="accent2"/>
                </a:solidFill>
              </a:rPr>
              <a:t>Low Eddy Diffusion</a:t>
            </a:r>
          </a:p>
        </p:txBody>
      </p:sp>
      <p:sp>
        <p:nvSpPr>
          <p:cNvPr id="42" name="TextBox 41"/>
          <p:cNvSpPr txBox="1"/>
          <p:nvPr/>
        </p:nvSpPr>
        <p:spPr>
          <a:xfrm>
            <a:off x="4692466" y="5992170"/>
            <a:ext cx="1218271" cy="307777"/>
          </a:xfrm>
          <a:prstGeom prst="rect">
            <a:avLst/>
          </a:prstGeom>
          <a:noFill/>
        </p:spPr>
        <p:txBody>
          <a:bodyPr wrap="square" rtlCol="0">
            <a:spAutoFit/>
          </a:bodyPr>
          <a:lstStyle/>
          <a:p>
            <a:r>
              <a:rPr lang="en-US" sz="1400" b="1" dirty="0">
                <a:solidFill>
                  <a:schemeClr val="accent3"/>
                </a:solidFill>
              </a:rPr>
              <a:t>Control</a:t>
            </a:r>
          </a:p>
        </p:txBody>
      </p:sp>
      <p:sp>
        <p:nvSpPr>
          <p:cNvPr id="43" name="TextBox 42"/>
          <p:cNvSpPr txBox="1"/>
          <p:nvPr/>
        </p:nvSpPr>
        <p:spPr>
          <a:xfrm>
            <a:off x="6363196" y="5992170"/>
            <a:ext cx="1646284" cy="307777"/>
          </a:xfrm>
          <a:prstGeom prst="rect">
            <a:avLst/>
          </a:prstGeom>
          <a:noFill/>
        </p:spPr>
        <p:txBody>
          <a:bodyPr wrap="square" rtlCol="0">
            <a:spAutoFit/>
          </a:bodyPr>
          <a:lstStyle/>
          <a:p>
            <a:r>
              <a:rPr lang="en-US" sz="1400" b="1" dirty="0">
                <a:solidFill>
                  <a:schemeClr val="accent6"/>
                </a:solidFill>
              </a:rPr>
              <a:t>High Eddy Diffusion</a:t>
            </a:r>
          </a:p>
        </p:txBody>
      </p:sp>
      <p:sp>
        <p:nvSpPr>
          <p:cNvPr id="44" name="TextBox 43"/>
          <p:cNvSpPr txBox="1"/>
          <p:nvPr/>
        </p:nvSpPr>
        <p:spPr>
          <a:xfrm>
            <a:off x="8459635" y="5992170"/>
            <a:ext cx="1855937" cy="307777"/>
          </a:xfrm>
          <a:prstGeom prst="rect">
            <a:avLst/>
          </a:prstGeom>
          <a:noFill/>
        </p:spPr>
        <p:txBody>
          <a:bodyPr wrap="square" rtlCol="0">
            <a:spAutoFit/>
          </a:bodyPr>
          <a:lstStyle/>
          <a:p>
            <a:r>
              <a:rPr lang="en-US" sz="1400" b="1" dirty="0">
                <a:solidFill>
                  <a:schemeClr val="accent5"/>
                </a:solidFill>
              </a:rPr>
              <a:t>High Eddy Advection</a:t>
            </a:r>
          </a:p>
        </p:txBody>
      </p:sp>
    </p:spTree>
    <p:extLst>
      <p:ext uri="{BB962C8B-B14F-4D97-AF65-F5344CB8AC3E}">
        <p14:creationId xmlns:p14="http://schemas.microsoft.com/office/powerpoint/2010/main" val="622489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chanism.jpg"/>
          <p:cNvPicPr>
            <a:picLocks noChangeAspect="1"/>
          </p:cNvPicPr>
          <p:nvPr/>
        </p:nvPicPr>
        <p:blipFill rotWithShape="1">
          <a:blip r:embed="rId2">
            <a:extLst>
              <a:ext uri="{28A0092B-C50C-407E-A947-70E740481C1C}">
                <a14:useLocalDpi xmlns:a14="http://schemas.microsoft.com/office/drawing/2010/main" val="0"/>
              </a:ext>
            </a:extLst>
          </a:blip>
          <a:srcRect b="18773"/>
          <a:stretch/>
        </p:blipFill>
        <p:spPr>
          <a:xfrm>
            <a:off x="20" y="10"/>
            <a:ext cx="12191980" cy="6857990"/>
          </a:xfrm>
          <a:prstGeom prst="rect">
            <a:avLst/>
          </a:prstGeom>
        </p:spPr>
      </p:pic>
      <p:sp>
        <p:nvSpPr>
          <p:cNvPr id="18" name="Down Arrow 7">
            <a:extLst>
              <a:ext uri="{FF2B5EF4-FFF2-40B4-BE49-F238E27FC236}">
                <a16:creationId xmlns:a16="http://schemas.microsoft.com/office/drawing/2014/main" id="{B547373F-AF2E-4907-B442-9F902B387F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a:solidFill>
                  <a:schemeClr val="bg1"/>
                </a:solidFill>
              </a:rPr>
              <a:t>Weddell Polynya</a:t>
            </a:r>
          </a:p>
        </p:txBody>
      </p:sp>
    </p:spTree>
    <p:extLst>
      <p:ext uri="{BB962C8B-B14F-4D97-AF65-F5344CB8AC3E}">
        <p14:creationId xmlns:p14="http://schemas.microsoft.com/office/powerpoint/2010/main" val="435625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Weddell Sea Deep Convection</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a:t>Has not been observed since the 1970’s </a:t>
            </a:r>
          </a:p>
          <a:p>
            <a:r>
              <a:rPr lang="en-US"/>
              <a:t>Ubiquitous in climate models</a:t>
            </a:r>
          </a:p>
          <a:p>
            <a:endParaRPr lang="en-US" dirty="0"/>
          </a:p>
          <a:p>
            <a:endParaRPr lang="en-US" dirty="0"/>
          </a:p>
        </p:txBody>
      </p:sp>
    </p:spTree>
    <p:extLst>
      <p:ext uri="{BB962C8B-B14F-4D97-AF65-F5344CB8AC3E}">
        <p14:creationId xmlns:p14="http://schemas.microsoft.com/office/powerpoint/2010/main" val="2973422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85372" y="1104714"/>
            <a:ext cx="3892492" cy="923330"/>
          </a:xfrm>
          <a:prstGeom prst="rect">
            <a:avLst/>
          </a:prstGeom>
          <a:noFill/>
        </p:spPr>
        <p:txBody>
          <a:bodyPr wrap="square" rtlCol="0">
            <a:spAutoFit/>
          </a:bodyPr>
          <a:lstStyle/>
          <a:p>
            <a:r>
              <a:rPr lang="en-US" dirty="0"/>
              <a:t>Changing the </a:t>
            </a:r>
            <a:r>
              <a:rPr lang="en-US" dirty="0" err="1"/>
              <a:t>mesoscale</a:t>
            </a:r>
            <a:r>
              <a:rPr lang="en-US" dirty="0"/>
              <a:t> mixing has a large impact on </a:t>
            </a:r>
            <a:r>
              <a:rPr lang="en-US" b="1" dirty="0"/>
              <a:t>Weddell Sea Deep Convection</a:t>
            </a:r>
          </a:p>
        </p:txBody>
      </p:sp>
      <p:cxnSp>
        <p:nvCxnSpPr>
          <p:cNvPr id="5" name="Straight Arrow Connector 4"/>
          <p:cNvCxnSpPr/>
          <p:nvPr/>
        </p:nvCxnSpPr>
        <p:spPr>
          <a:xfrm flipV="1">
            <a:off x="4559525" y="1672557"/>
            <a:ext cx="1517763" cy="14053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559525" y="2662469"/>
            <a:ext cx="1522925" cy="41544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87466" y="2704999"/>
            <a:ext cx="2168232" cy="830997"/>
          </a:xfrm>
          <a:prstGeom prst="rect">
            <a:avLst/>
          </a:prstGeom>
          <a:noFill/>
        </p:spPr>
        <p:txBody>
          <a:bodyPr wrap="square" rtlCol="0">
            <a:spAutoFit/>
          </a:bodyPr>
          <a:lstStyle/>
          <a:p>
            <a:r>
              <a:rPr lang="en-US" sz="1600" dirty="0">
                <a:solidFill>
                  <a:schemeClr val="accent1"/>
                </a:solidFill>
              </a:rPr>
              <a:t>Oscillate between convective and non-convective</a:t>
            </a:r>
          </a:p>
        </p:txBody>
      </p:sp>
      <p:cxnSp>
        <p:nvCxnSpPr>
          <p:cNvPr id="14" name="Straight Arrow Connector 13"/>
          <p:cNvCxnSpPr/>
          <p:nvPr/>
        </p:nvCxnSpPr>
        <p:spPr>
          <a:xfrm flipV="1">
            <a:off x="4755698" y="4233015"/>
            <a:ext cx="1393862" cy="2064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6" name="TextBox 15"/>
          <p:cNvSpPr txBox="1"/>
          <p:nvPr/>
        </p:nvSpPr>
        <p:spPr>
          <a:xfrm>
            <a:off x="2587466" y="4063738"/>
            <a:ext cx="2168232" cy="338554"/>
          </a:xfrm>
          <a:prstGeom prst="rect">
            <a:avLst/>
          </a:prstGeom>
          <a:noFill/>
        </p:spPr>
        <p:txBody>
          <a:bodyPr wrap="square" rtlCol="0">
            <a:spAutoFit/>
          </a:bodyPr>
          <a:lstStyle/>
          <a:p>
            <a:r>
              <a:rPr lang="en-US" sz="1600" dirty="0">
                <a:solidFill>
                  <a:schemeClr val="accent5"/>
                </a:solidFill>
              </a:rPr>
              <a:t>Always </a:t>
            </a:r>
            <a:r>
              <a:rPr lang="en-US" sz="1600" dirty="0" err="1">
                <a:solidFill>
                  <a:schemeClr val="accent5"/>
                </a:solidFill>
              </a:rPr>
              <a:t>convecting</a:t>
            </a:r>
            <a:endParaRPr lang="en-US" sz="1600" dirty="0">
              <a:solidFill>
                <a:schemeClr val="accent5"/>
              </a:solidFill>
            </a:endParaRPr>
          </a:p>
        </p:txBody>
      </p:sp>
      <p:cxnSp>
        <p:nvCxnSpPr>
          <p:cNvPr id="17" name="Straight Arrow Connector 16"/>
          <p:cNvCxnSpPr/>
          <p:nvPr/>
        </p:nvCxnSpPr>
        <p:spPr>
          <a:xfrm flipV="1">
            <a:off x="4755698" y="5459155"/>
            <a:ext cx="1393862" cy="2064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8" name="TextBox 17"/>
          <p:cNvSpPr txBox="1"/>
          <p:nvPr/>
        </p:nvSpPr>
        <p:spPr>
          <a:xfrm>
            <a:off x="2587466" y="5289878"/>
            <a:ext cx="2168232" cy="338554"/>
          </a:xfrm>
          <a:prstGeom prst="rect">
            <a:avLst/>
          </a:prstGeom>
          <a:noFill/>
        </p:spPr>
        <p:txBody>
          <a:bodyPr wrap="square" rtlCol="0">
            <a:spAutoFit/>
          </a:bodyPr>
          <a:lstStyle/>
          <a:p>
            <a:r>
              <a:rPr lang="en-US" sz="1600" dirty="0">
                <a:solidFill>
                  <a:schemeClr val="accent3"/>
                </a:solidFill>
              </a:rPr>
              <a:t>No convection</a:t>
            </a:r>
          </a:p>
        </p:txBody>
      </p:sp>
      <p:pic>
        <p:nvPicPr>
          <p:cNvPr id="4" name="Picture 3">
            <a:extLst>
              <a:ext uri="{FF2B5EF4-FFF2-40B4-BE49-F238E27FC236}">
                <a16:creationId xmlns:a16="http://schemas.microsoft.com/office/drawing/2014/main" id="{CD866069-F7DB-7C4B-A8CD-91F33E097908}"/>
              </a:ext>
            </a:extLst>
          </p:cNvPr>
          <p:cNvPicPr>
            <a:picLocks noChangeAspect="1"/>
          </p:cNvPicPr>
          <p:nvPr/>
        </p:nvPicPr>
        <p:blipFill>
          <a:blip r:embed="rId3"/>
          <a:stretch>
            <a:fillRect/>
          </a:stretch>
        </p:blipFill>
        <p:spPr>
          <a:xfrm>
            <a:off x="6247646" y="970761"/>
            <a:ext cx="4267200" cy="5384800"/>
          </a:xfrm>
          <a:prstGeom prst="rect">
            <a:avLst/>
          </a:prstGeom>
        </p:spPr>
      </p:pic>
      <p:sp>
        <p:nvSpPr>
          <p:cNvPr id="21" name="Rectangle 20"/>
          <p:cNvSpPr/>
          <p:nvPr/>
        </p:nvSpPr>
        <p:spPr>
          <a:xfrm>
            <a:off x="1716693" y="731541"/>
            <a:ext cx="8745200" cy="5926435"/>
          </a:xfrm>
          <a:prstGeom prst="rect">
            <a:avLst/>
          </a:prstGeom>
          <a:solidFill>
            <a:schemeClr val="bg1">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885372" y="2477782"/>
            <a:ext cx="8177330" cy="1651908"/>
          </a:xfrm>
          <a:prstGeom prst="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117684" y="2703573"/>
            <a:ext cx="7712709" cy="830997"/>
          </a:xfrm>
          <a:prstGeom prst="rect">
            <a:avLst/>
          </a:prstGeom>
          <a:noFill/>
        </p:spPr>
        <p:txBody>
          <a:bodyPr wrap="square" rtlCol="0">
            <a:spAutoFit/>
          </a:bodyPr>
          <a:lstStyle/>
          <a:p>
            <a:pPr algn="ctr"/>
            <a:r>
              <a:rPr lang="en-US" sz="2400" dirty="0"/>
              <a:t>Identify the impact convective variability has on both carbon and heat in the Southern Ocean and Globally</a:t>
            </a:r>
          </a:p>
        </p:txBody>
      </p:sp>
    </p:spTree>
    <p:extLst>
      <p:ext uri="{BB962C8B-B14F-4D97-AF65-F5344CB8AC3E}">
        <p14:creationId xmlns:p14="http://schemas.microsoft.com/office/powerpoint/2010/main" val="310565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6" grpId="0"/>
      <p:bldP spid="18" grpId="0"/>
      <p:bldP spid="21" grpId="0" animBg="1"/>
      <p:bldP spid="20" grpId="0" animBg="1"/>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5766" y="956167"/>
            <a:ext cx="3913940" cy="4864468"/>
          </a:xfrm>
          <a:prstGeom prst="rect">
            <a:avLst/>
          </a:prstGeom>
        </p:spPr>
      </p:pic>
      <p:sp>
        <p:nvSpPr>
          <p:cNvPr id="5" name="TextBox 4"/>
          <p:cNvSpPr txBox="1"/>
          <p:nvPr/>
        </p:nvSpPr>
        <p:spPr>
          <a:xfrm>
            <a:off x="1947322" y="1197634"/>
            <a:ext cx="4006065" cy="646331"/>
          </a:xfrm>
          <a:prstGeom prst="rect">
            <a:avLst/>
          </a:prstGeom>
          <a:noFill/>
        </p:spPr>
        <p:txBody>
          <a:bodyPr wrap="square" rtlCol="0">
            <a:spAutoFit/>
          </a:bodyPr>
          <a:lstStyle/>
          <a:p>
            <a:r>
              <a:rPr lang="en-US" b="1" dirty="0"/>
              <a:t>Global</a:t>
            </a:r>
            <a:r>
              <a:rPr lang="en-US" dirty="0"/>
              <a:t> carbon content and </a:t>
            </a:r>
            <a:r>
              <a:rPr lang="en-US" b="1" dirty="0"/>
              <a:t>global</a:t>
            </a:r>
            <a:r>
              <a:rPr lang="en-US" dirty="0"/>
              <a:t> heat content for the </a:t>
            </a:r>
            <a:r>
              <a:rPr lang="en-US" b="1" dirty="0">
                <a:solidFill>
                  <a:srgbClr val="2397E2"/>
                </a:solidFill>
              </a:rPr>
              <a:t>control simulation</a:t>
            </a:r>
          </a:p>
        </p:txBody>
      </p:sp>
      <p:sp>
        <p:nvSpPr>
          <p:cNvPr id="7" name="TextBox 6"/>
          <p:cNvSpPr txBox="1"/>
          <p:nvPr/>
        </p:nvSpPr>
        <p:spPr>
          <a:xfrm>
            <a:off x="8808226" y="1515538"/>
            <a:ext cx="1682960" cy="584776"/>
          </a:xfrm>
          <a:prstGeom prst="rect">
            <a:avLst/>
          </a:prstGeom>
          <a:solidFill>
            <a:srgbClr val="FFFFFF"/>
          </a:solidFill>
          <a:ln>
            <a:solidFill>
              <a:schemeClr val="accent5"/>
            </a:solidFill>
          </a:ln>
        </p:spPr>
        <p:txBody>
          <a:bodyPr wrap="square" rtlCol="0">
            <a:spAutoFit/>
          </a:bodyPr>
          <a:lstStyle/>
          <a:p>
            <a:r>
              <a:rPr lang="en-US" dirty="0"/>
              <a:t>4% </a:t>
            </a:r>
            <a:r>
              <a:rPr lang="en-US" sz="1400" dirty="0"/>
              <a:t>of anthropogenic</a:t>
            </a:r>
          </a:p>
        </p:txBody>
      </p:sp>
      <p:sp>
        <p:nvSpPr>
          <p:cNvPr id="8" name="TextBox 7"/>
          <p:cNvSpPr txBox="1"/>
          <p:nvPr/>
        </p:nvSpPr>
        <p:spPr>
          <a:xfrm>
            <a:off x="8808226" y="2939832"/>
            <a:ext cx="1682960" cy="584776"/>
          </a:xfrm>
          <a:prstGeom prst="rect">
            <a:avLst/>
          </a:prstGeom>
          <a:solidFill>
            <a:srgbClr val="FFFFFF"/>
          </a:solidFill>
          <a:ln>
            <a:solidFill>
              <a:srgbClr val="5430BB"/>
            </a:solidFill>
          </a:ln>
        </p:spPr>
        <p:txBody>
          <a:bodyPr wrap="square" rtlCol="0">
            <a:spAutoFit/>
          </a:bodyPr>
          <a:lstStyle/>
          <a:p>
            <a:r>
              <a:rPr lang="en-US" dirty="0"/>
              <a:t>25% </a:t>
            </a:r>
            <a:r>
              <a:rPr lang="en-US" sz="1400" dirty="0"/>
              <a:t>of anthropogenic</a:t>
            </a:r>
          </a:p>
        </p:txBody>
      </p:sp>
      <p:sp>
        <p:nvSpPr>
          <p:cNvPr id="9" name="TextBox 8"/>
          <p:cNvSpPr txBox="1"/>
          <p:nvPr/>
        </p:nvSpPr>
        <p:spPr>
          <a:xfrm>
            <a:off x="1947322" y="2805778"/>
            <a:ext cx="4006065" cy="646331"/>
          </a:xfrm>
          <a:prstGeom prst="rect">
            <a:avLst/>
          </a:prstGeom>
          <a:noFill/>
        </p:spPr>
        <p:txBody>
          <a:bodyPr wrap="square" rtlCol="0">
            <a:spAutoFit/>
          </a:bodyPr>
          <a:lstStyle/>
          <a:p>
            <a:r>
              <a:rPr lang="en-US" dirty="0"/>
              <a:t>Variability is closely linked to Weddell Sea Convection</a:t>
            </a:r>
          </a:p>
        </p:txBody>
      </p:sp>
      <p:sp>
        <p:nvSpPr>
          <p:cNvPr id="10" name="TextBox 9"/>
          <p:cNvSpPr txBox="1"/>
          <p:nvPr/>
        </p:nvSpPr>
        <p:spPr>
          <a:xfrm>
            <a:off x="1947322" y="4362300"/>
            <a:ext cx="4006065" cy="1200329"/>
          </a:xfrm>
          <a:prstGeom prst="rect">
            <a:avLst/>
          </a:prstGeom>
          <a:noFill/>
        </p:spPr>
        <p:txBody>
          <a:bodyPr wrap="square" rtlCol="0">
            <a:spAutoFit/>
          </a:bodyPr>
          <a:lstStyle/>
          <a:p>
            <a:r>
              <a:rPr lang="en-US" b="1" dirty="0"/>
              <a:t>Anti-correlation between global heat and carbon content</a:t>
            </a:r>
          </a:p>
          <a:p>
            <a:endParaRPr lang="en-US" b="1" dirty="0"/>
          </a:p>
          <a:p>
            <a:r>
              <a:rPr lang="en-US" b="1" dirty="0"/>
              <a:t>(r = -0.629)</a:t>
            </a:r>
          </a:p>
        </p:txBody>
      </p:sp>
      <p:sp>
        <p:nvSpPr>
          <p:cNvPr id="2" name="Rectangle 1"/>
          <p:cNvSpPr/>
          <p:nvPr/>
        </p:nvSpPr>
        <p:spPr>
          <a:xfrm>
            <a:off x="5735767" y="3960091"/>
            <a:ext cx="4539689" cy="186054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96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xit" presetSubtype="0" fill="hold" grpId="0"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7" grpId="1" animBg="1"/>
      <p:bldP spid="8" grpId="0" animBg="1"/>
      <p:bldP spid="8" grpId="1" animBg="1"/>
      <p:bldP spid="9" grpId="0"/>
      <p:bldP spid="10" grpId="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7322" y="846603"/>
            <a:ext cx="3613720" cy="646331"/>
          </a:xfrm>
          <a:prstGeom prst="rect">
            <a:avLst/>
          </a:prstGeom>
          <a:noFill/>
        </p:spPr>
        <p:txBody>
          <a:bodyPr wrap="square" rtlCol="0">
            <a:spAutoFit/>
          </a:bodyPr>
          <a:lstStyle/>
          <a:p>
            <a:r>
              <a:rPr lang="en-US" b="1" dirty="0"/>
              <a:t>Global</a:t>
            </a:r>
            <a:r>
              <a:rPr lang="en-US" dirty="0"/>
              <a:t> carbon content (solid) and </a:t>
            </a:r>
            <a:r>
              <a:rPr lang="en-US" b="1" dirty="0"/>
              <a:t>global</a:t>
            </a:r>
            <a:r>
              <a:rPr lang="en-US" dirty="0"/>
              <a:t> heat content (red).</a:t>
            </a:r>
            <a:endParaRPr lang="en-US" b="1" dirty="0">
              <a:solidFill>
                <a:srgbClr val="2397E2"/>
              </a:solidFill>
            </a:endParaRPr>
          </a:p>
        </p:txBody>
      </p:sp>
      <p:sp>
        <p:nvSpPr>
          <p:cNvPr id="5" name="TextBox 4"/>
          <p:cNvSpPr txBox="1"/>
          <p:nvPr/>
        </p:nvSpPr>
        <p:spPr>
          <a:xfrm>
            <a:off x="1947322" y="2145015"/>
            <a:ext cx="4006065" cy="646331"/>
          </a:xfrm>
          <a:prstGeom prst="rect">
            <a:avLst/>
          </a:prstGeom>
          <a:noFill/>
        </p:spPr>
        <p:txBody>
          <a:bodyPr wrap="square" rtlCol="0">
            <a:spAutoFit/>
          </a:bodyPr>
          <a:lstStyle/>
          <a:p>
            <a:r>
              <a:rPr lang="en-US" dirty="0">
                <a:solidFill>
                  <a:srgbClr val="000000"/>
                </a:solidFill>
              </a:rPr>
              <a:t>Magnitude and frequency changes across simulations</a:t>
            </a:r>
          </a:p>
        </p:txBody>
      </p:sp>
      <p:sp>
        <p:nvSpPr>
          <p:cNvPr id="2" name="Rectangle 1"/>
          <p:cNvSpPr/>
          <p:nvPr/>
        </p:nvSpPr>
        <p:spPr>
          <a:xfrm>
            <a:off x="9293192" y="1054382"/>
            <a:ext cx="881973" cy="4185761"/>
          </a:xfrm>
          <a:prstGeom prst="rect">
            <a:avLst/>
          </a:prstGeom>
        </p:spPr>
        <p:txBody>
          <a:bodyPr wrap="none">
            <a:spAutoFit/>
          </a:bodyPr>
          <a:lstStyle/>
          <a:p>
            <a:r>
              <a:rPr lang="en-US" sz="1400" dirty="0"/>
              <a:t>r = -0.629</a:t>
            </a:r>
          </a:p>
          <a:p>
            <a:endParaRPr lang="en-US" sz="1400" dirty="0"/>
          </a:p>
          <a:p>
            <a:endParaRPr lang="en-US" sz="1400" dirty="0"/>
          </a:p>
          <a:p>
            <a:endParaRPr lang="en-US" sz="1400" dirty="0"/>
          </a:p>
          <a:p>
            <a:endParaRPr lang="en-US" sz="1400" dirty="0"/>
          </a:p>
          <a:p>
            <a:endParaRPr lang="en-US" sz="1400" dirty="0"/>
          </a:p>
          <a:p>
            <a:r>
              <a:rPr lang="en-US" sz="1400" dirty="0"/>
              <a:t>r = -0.496</a:t>
            </a:r>
          </a:p>
          <a:p>
            <a:endParaRPr lang="en-US" sz="1400" dirty="0"/>
          </a:p>
          <a:p>
            <a:endParaRPr lang="en-US" sz="1400" dirty="0"/>
          </a:p>
          <a:p>
            <a:endParaRPr lang="en-US" sz="1400" dirty="0"/>
          </a:p>
          <a:p>
            <a:endParaRPr lang="en-US" sz="1400" dirty="0"/>
          </a:p>
          <a:p>
            <a:endParaRPr lang="en-US" sz="1400" dirty="0"/>
          </a:p>
          <a:p>
            <a:r>
              <a:rPr lang="en-US" sz="1400" dirty="0"/>
              <a:t>r = -0.350</a:t>
            </a:r>
          </a:p>
          <a:p>
            <a:endParaRPr lang="en-US" sz="1400" dirty="0"/>
          </a:p>
          <a:p>
            <a:endParaRPr lang="en-US" sz="1400" dirty="0"/>
          </a:p>
          <a:p>
            <a:endParaRPr lang="en-US" sz="1400" dirty="0"/>
          </a:p>
          <a:p>
            <a:endParaRPr lang="en-US" sz="1400" dirty="0"/>
          </a:p>
          <a:p>
            <a:endParaRPr lang="en-US" sz="1400" dirty="0"/>
          </a:p>
          <a:p>
            <a:r>
              <a:rPr lang="en-US" sz="1400" dirty="0"/>
              <a:t>r = -0.452</a:t>
            </a:r>
          </a:p>
        </p:txBody>
      </p:sp>
      <p:sp>
        <p:nvSpPr>
          <p:cNvPr id="6" name="TextBox 5"/>
          <p:cNvSpPr txBox="1"/>
          <p:nvPr/>
        </p:nvSpPr>
        <p:spPr>
          <a:xfrm>
            <a:off x="1947322" y="3246437"/>
            <a:ext cx="3303972" cy="923330"/>
          </a:xfrm>
          <a:prstGeom prst="rect">
            <a:avLst/>
          </a:prstGeom>
          <a:noFill/>
        </p:spPr>
        <p:txBody>
          <a:bodyPr wrap="square" rtlCol="0">
            <a:spAutoFit/>
          </a:bodyPr>
          <a:lstStyle/>
          <a:p>
            <a:r>
              <a:rPr lang="en-US" dirty="0">
                <a:solidFill>
                  <a:srgbClr val="000000"/>
                </a:solidFill>
              </a:rPr>
              <a:t>Stronger correlation for simulations which oscillate between convective states </a:t>
            </a:r>
          </a:p>
        </p:txBody>
      </p:sp>
      <p:sp>
        <p:nvSpPr>
          <p:cNvPr id="7" name="TextBox 6"/>
          <p:cNvSpPr txBox="1"/>
          <p:nvPr/>
        </p:nvSpPr>
        <p:spPr>
          <a:xfrm>
            <a:off x="1947322" y="4685557"/>
            <a:ext cx="3303972" cy="923330"/>
          </a:xfrm>
          <a:prstGeom prst="rect">
            <a:avLst/>
          </a:prstGeom>
          <a:noFill/>
        </p:spPr>
        <p:txBody>
          <a:bodyPr wrap="square" rtlCol="0">
            <a:spAutoFit/>
          </a:bodyPr>
          <a:lstStyle/>
          <a:p>
            <a:r>
              <a:rPr lang="en-US" dirty="0">
                <a:solidFill>
                  <a:srgbClr val="000000"/>
                </a:solidFill>
              </a:rPr>
              <a:t>Mechanism driving anti-correlation is not dependent on convection</a:t>
            </a:r>
          </a:p>
        </p:txBody>
      </p:sp>
      <p:pic>
        <p:nvPicPr>
          <p:cNvPr id="9" name="Picture 8">
            <a:extLst>
              <a:ext uri="{FF2B5EF4-FFF2-40B4-BE49-F238E27FC236}">
                <a16:creationId xmlns:a16="http://schemas.microsoft.com/office/drawing/2014/main" id="{FB7371A1-137E-F04B-8EDE-1523B4130CFA}"/>
              </a:ext>
            </a:extLst>
          </p:cNvPr>
          <p:cNvPicPr>
            <a:picLocks noChangeAspect="1"/>
          </p:cNvPicPr>
          <p:nvPr/>
        </p:nvPicPr>
        <p:blipFill>
          <a:blip r:embed="rId3"/>
          <a:stretch>
            <a:fillRect/>
          </a:stretch>
        </p:blipFill>
        <p:spPr>
          <a:xfrm>
            <a:off x="5597492" y="693737"/>
            <a:ext cx="3695700" cy="5384800"/>
          </a:xfrm>
          <a:prstGeom prst="rect">
            <a:avLst/>
          </a:prstGeom>
        </p:spPr>
      </p:pic>
    </p:spTree>
    <p:extLst>
      <p:ext uri="{BB962C8B-B14F-4D97-AF65-F5344CB8AC3E}">
        <p14:creationId xmlns:p14="http://schemas.microsoft.com/office/powerpoint/2010/main" val="48266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0C09-01D1-3E4F-BE65-984B218B1A53}"/>
              </a:ext>
            </a:extLst>
          </p:cNvPr>
          <p:cNvSpPr>
            <a:spLocks noGrp="1"/>
          </p:cNvSpPr>
          <p:nvPr>
            <p:ph type="title"/>
          </p:nvPr>
        </p:nvSpPr>
        <p:spPr/>
        <p:txBody>
          <a:bodyPr/>
          <a:lstStyle/>
          <a:p>
            <a:r>
              <a:rPr lang="en-US" dirty="0"/>
              <a:t>Why is Natural Variability Important?</a:t>
            </a:r>
          </a:p>
        </p:txBody>
      </p:sp>
      <p:sp>
        <p:nvSpPr>
          <p:cNvPr id="3" name="Content Placeholder 2">
            <a:extLst>
              <a:ext uri="{FF2B5EF4-FFF2-40B4-BE49-F238E27FC236}">
                <a16:creationId xmlns:a16="http://schemas.microsoft.com/office/drawing/2014/main" id="{A553202E-371E-404C-BB78-5F37A29C3EEA}"/>
              </a:ext>
            </a:extLst>
          </p:cNvPr>
          <p:cNvSpPr>
            <a:spLocks noGrp="1"/>
          </p:cNvSpPr>
          <p:nvPr>
            <p:ph sz="half" idx="1"/>
          </p:nvPr>
        </p:nvSpPr>
        <p:spPr>
          <a:xfrm>
            <a:off x="838200" y="1825625"/>
            <a:ext cx="10718800" cy="4351338"/>
          </a:xfrm>
        </p:spPr>
        <p:txBody>
          <a:bodyPr>
            <a:normAutofit/>
          </a:bodyPr>
          <a:lstStyle/>
          <a:p>
            <a:r>
              <a:rPr lang="en-US" dirty="0"/>
              <a:t>Climate Predictability</a:t>
            </a:r>
          </a:p>
          <a:p>
            <a:pPr lvl="1"/>
            <a:r>
              <a:rPr lang="en-US" i="1" dirty="0"/>
              <a:t>How large does a trend need to be in order to detect it?</a:t>
            </a:r>
          </a:p>
          <a:p>
            <a:pPr marL="457200" lvl="1" indent="0">
              <a:buNone/>
            </a:pPr>
            <a:endParaRPr lang="en-US" i="1" dirty="0"/>
          </a:p>
          <a:p>
            <a:r>
              <a:rPr lang="en-US" dirty="0"/>
              <a:t>Projection Uncertainty</a:t>
            </a:r>
            <a:r>
              <a:rPr lang="en-US" i="1" dirty="0"/>
              <a:t> </a:t>
            </a:r>
          </a:p>
          <a:p>
            <a:pPr lvl="1"/>
            <a:r>
              <a:rPr lang="en-US" i="1" dirty="0"/>
              <a:t>How much confidence should we have in climate projections?</a:t>
            </a:r>
            <a:endParaRPr lang="en-US" dirty="0"/>
          </a:p>
          <a:p>
            <a:endParaRPr lang="en-US" i="1" dirty="0"/>
          </a:p>
          <a:p>
            <a:r>
              <a:rPr lang="en-US" dirty="0"/>
              <a:t>Climate Model Evaluation</a:t>
            </a:r>
          </a:p>
          <a:p>
            <a:pPr lvl="1"/>
            <a:r>
              <a:rPr lang="en-US" i="1" dirty="0"/>
              <a:t>Do climate models have the correct magnitude and frequency of natural variability?</a:t>
            </a:r>
          </a:p>
        </p:txBody>
      </p:sp>
    </p:spTree>
    <p:extLst>
      <p:ext uri="{BB962C8B-B14F-4D97-AF65-F5344CB8AC3E}">
        <p14:creationId xmlns:p14="http://schemas.microsoft.com/office/powerpoint/2010/main" val="2751506748"/>
      </p:ext>
    </p:extLst>
  </p:cSld>
  <p:clrMapOvr>
    <a:masterClrMapping/>
  </p:clrMapOvr>
  <mc:AlternateContent xmlns:mc="http://schemas.openxmlformats.org/markup-compatibility/2006" xmlns:p14="http://schemas.microsoft.com/office/powerpoint/2010/main">
    <mc:Choice Requires="p14">
      <p:transition spd="slow" p14:dur="2000" advTm="97835"/>
    </mc:Choice>
    <mc:Fallback xmlns="">
      <p:transition spd="slow" advTm="9783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6.pdf"/>
          <p:cNvPicPr>
            <a:picLocks noChangeAspect="1"/>
          </p:cNvPicPr>
          <p:nvPr/>
        </p:nvPicPr>
        <p:blipFill rotWithShape="1">
          <a:blip r:embed="rId2">
            <a:extLst>
              <a:ext uri="{28A0092B-C50C-407E-A947-70E740481C1C}">
                <a14:useLocalDpi xmlns:a14="http://schemas.microsoft.com/office/drawing/2010/main" val="0"/>
              </a:ext>
            </a:extLst>
          </a:blip>
          <a:srcRect b="54186"/>
          <a:stretch/>
        </p:blipFill>
        <p:spPr>
          <a:xfrm>
            <a:off x="1566332" y="4219590"/>
            <a:ext cx="9144000" cy="1916639"/>
          </a:xfrm>
          <a:prstGeom prst="rect">
            <a:avLst/>
          </a:prstGeom>
        </p:spPr>
      </p:pic>
      <p:sp>
        <p:nvSpPr>
          <p:cNvPr id="3" name="TextBox 2"/>
          <p:cNvSpPr txBox="1"/>
          <p:nvPr/>
        </p:nvSpPr>
        <p:spPr>
          <a:xfrm>
            <a:off x="947737" y="870107"/>
            <a:ext cx="10282238" cy="3693319"/>
          </a:xfrm>
          <a:prstGeom prst="rect">
            <a:avLst/>
          </a:prstGeom>
          <a:noFill/>
        </p:spPr>
        <p:txBody>
          <a:bodyPr wrap="square" rtlCol="0">
            <a:spAutoFit/>
          </a:bodyPr>
          <a:lstStyle/>
          <a:p>
            <a:r>
              <a:rPr lang="en-US" dirty="0"/>
              <a:t>Convective Composite: </a:t>
            </a:r>
          </a:p>
          <a:p>
            <a:endParaRPr lang="en-US" dirty="0"/>
          </a:p>
          <a:p>
            <a:r>
              <a:rPr lang="en-US" dirty="0"/>
              <a:t>Subsurface quantities averaged over </a:t>
            </a:r>
            <a:r>
              <a:rPr lang="en-US" b="1" dirty="0"/>
              <a:t>10 convective years </a:t>
            </a:r>
            <a:r>
              <a:rPr lang="en-US" dirty="0"/>
              <a:t>(shown as an anomaly)</a:t>
            </a:r>
          </a:p>
          <a:p>
            <a:endParaRPr lang="en-US" b="1" dirty="0"/>
          </a:p>
          <a:p>
            <a:pPr marL="285750" indent="-285750">
              <a:buFont typeface="Arial" panose="020B0604020202020204" pitchFamily="34" charset="0"/>
              <a:buChar char="•"/>
            </a:pPr>
            <a:r>
              <a:rPr lang="en-US" dirty="0"/>
              <a:t>Strong depletion in high latitude subsurface temperature and carbon convection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Strong surface warming throughout Southern Hemisphere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 in subsurface carbon in mid-latitudes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Decrease in tropical carbon</a:t>
            </a:r>
          </a:p>
          <a:p>
            <a:pPr marL="285750" indent="-285750">
              <a:buFont typeface="Arial" panose="020B0604020202020204" pitchFamily="34" charset="0"/>
              <a:buChar char="•"/>
            </a:pPr>
            <a:endParaRPr lang="en-US" dirty="0"/>
          </a:p>
          <a:p>
            <a:endParaRPr lang="en-US" b="1" dirty="0"/>
          </a:p>
        </p:txBody>
      </p:sp>
      <p:pic>
        <p:nvPicPr>
          <p:cNvPr id="14" name="Picture 13" descr="figure6.pdf"/>
          <p:cNvPicPr>
            <a:picLocks noChangeAspect="1"/>
          </p:cNvPicPr>
          <p:nvPr/>
        </p:nvPicPr>
        <p:blipFill rotWithShape="1">
          <a:blip r:embed="rId2">
            <a:extLst>
              <a:ext uri="{28A0092B-C50C-407E-A947-70E740481C1C}">
                <a14:useLocalDpi xmlns:a14="http://schemas.microsoft.com/office/drawing/2010/main" val="0"/>
              </a:ext>
            </a:extLst>
          </a:blip>
          <a:srcRect t="87479"/>
          <a:stretch/>
        </p:blipFill>
        <p:spPr>
          <a:xfrm>
            <a:off x="1524000" y="6136229"/>
            <a:ext cx="9144000" cy="523808"/>
          </a:xfrm>
          <a:prstGeom prst="rect">
            <a:avLst/>
          </a:prstGeom>
        </p:spPr>
      </p:pic>
    </p:spTree>
    <p:extLst>
      <p:ext uri="{BB962C8B-B14F-4D97-AF65-F5344CB8AC3E}">
        <p14:creationId xmlns:p14="http://schemas.microsoft.com/office/powerpoint/2010/main" val="4280987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CED57-EB29-9843-9AB0-3B6C5A825C7B}"/>
              </a:ext>
            </a:extLst>
          </p:cNvPr>
          <p:cNvSpPr>
            <a:spLocks noGrp="1"/>
          </p:cNvSpPr>
          <p:nvPr>
            <p:ph type="title"/>
          </p:nvPr>
        </p:nvSpPr>
        <p:spPr/>
        <p:txBody>
          <a:bodyPr/>
          <a:lstStyle/>
          <a:p>
            <a:r>
              <a:rPr lang="en-US" dirty="0"/>
              <a:t>Preformed vs </a:t>
            </a:r>
            <a:r>
              <a:rPr lang="en-US" dirty="0" err="1"/>
              <a:t>Remineralized</a:t>
            </a:r>
            <a:r>
              <a:rPr lang="en-US" dirty="0"/>
              <a:t> DIC</a:t>
            </a:r>
          </a:p>
        </p:txBody>
      </p:sp>
      <p:sp>
        <p:nvSpPr>
          <p:cNvPr id="4" name="TextBox 3">
            <a:extLst>
              <a:ext uri="{FF2B5EF4-FFF2-40B4-BE49-F238E27FC236}">
                <a16:creationId xmlns:a16="http://schemas.microsoft.com/office/drawing/2014/main" id="{6F26D7D6-7AEE-B846-A7F6-F28D0E901C38}"/>
              </a:ext>
            </a:extLst>
          </p:cNvPr>
          <p:cNvSpPr txBox="1"/>
          <p:nvPr/>
        </p:nvSpPr>
        <p:spPr>
          <a:xfrm>
            <a:off x="4550586" y="2407024"/>
            <a:ext cx="3302497" cy="523220"/>
          </a:xfrm>
          <a:prstGeom prst="rect">
            <a:avLst/>
          </a:prstGeom>
          <a:noFill/>
        </p:spPr>
        <p:txBody>
          <a:bodyPr wrap="square" rtlCol="0">
            <a:spAutoFit/>
          </a:bodyPr>
          <a:lstStyle/>
          <a:p>
            <a:r>
              <a:rPr lang="en-US" sz="2800" dirty="0"/>
              <a:t>DIC = </a:t>
            </a:r>
            <a:r>
              <a:rPr lang="en-US" sz="2800" dirty="0" err="1"/>
              <a:t>DIC</a:t>
            </a:r>
            <a:r>
              <a:rPr lang="en-US" sz="2800" baseline="-25000" dirty="0" err="1"/>
              <a:t>pre</a:t>
            </a:r>
            <a:r>
              <a:rPr lang="en-US" sz="2800" dirty="0"/>
              <a:t> + </a:t>
            </a:r>
            <a:r>
              <a:rPr lang="en-US" sz="2800" dirty="0" err="1"/>
              <a:t>DIC</a:t>
            </a:r>
            <a:r>
              <a:rPr lang="en-US" sz="2800" baseline="-25000" dirty="0" err="1"/>
              <a:t>remin</a:t>
            </a:r>
            <a:endParaRPr lang="en-US" sz="2800" dirty="0"/>
          </a:p>
        </p:txBody>
      </p:sp>
      <p:cxnSp>
        <p:nvCxnSpPr>
          <p:cNvPr id="5" name="Straight Arrow Connector 4">
            <a:extLst>
              <a:ext uri="{FF2B5EF4-FFF2-40B4-BE49-F238E27FC236}">
                <a16:creationId xmlns:a16="http://schemas.microsoft.com/office/drawing/2014/main" id="{60011A13-9F03-6B49-970C-816236167895}"/>
              </a:ext>
            </a:extLst>
          </p:cNvPr>
          <p:cNvCxnSpPr/>
          <p:nvPr/>
        </p:nvCxnSpPr>
        <p:spPr>
          <a:xfrm flipH="1">
            <a:off x="3769597" y="2986052"/>
            <a:ext cx="1830918" cy="779996"/>
          </a:xfrm>
          <a:prstGeom prst="straightConnector1">
            <a:avLst/>
          </a:prstGeom>
          <a:ln>
            <a:tailEnd type="arrow"/>
          </a:ln>
          <a:effectLst/>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81CFF0F3-A03E-F346-AB7E-DDCEB743ADD3}"/>
              </a:ext>
            </a:extLst>
          </p:cNvPr>
          <p:cNvSpPr txBox="1"/>
          <p:nvPr/>
        </p:nvSpPr>
        <p:spPr>
          <a:xfrm>
            <a:off x="2028638" y="3885634"/>
            <a:ext cx="3202267" cy="1631216"/>
          </a:xfrm>
          <a:prstGeom prst="rect">
            <a:avLst/>
          </a:prstGeom>
          <a:noFill/>
        </p:spPr>
        <p:txBody>
          <a:bodyPr wrap="square" rtlCol="0">
            <a:spAutoFit/>
          </a:bodyPr>
          <a:lstStyle/>
          <a:p>
            <a:r>
              <a:rPr lang="en-US" sz="2000" b="1" dirty="0"/>
              <a:t>Preformed </a:t>
            </a:r>
            <a:r>
              <a:rPr lang="en-US" sz="2000" dirty="0"/>
              <a:t>DIC</a:t>
            </a:r>
          </a:p>
          <a:p>
            <a:endParaRPr lang="en-US" sz="2000" b="1" dirty="0"/>
          </a:p>
          <a:p>
            <a:pPr algn="just"/>
            <a:r>
              <a:rPr lang="en-US" sz="2000" dirty="0"/>
              <a:t>DIC concentration of a parcel of water when last in contact with the surface</a:t>
            </a:r>
          </a:p>
        </p:txBody>
      </p:sp>
      <p:cxnSp>
        <p:nvCxnSpPr>
          <p:cNvPr id="7" name="Straight Arrow Connector 6">
            <a:extLst>
              <a:ext uri="{FF2B5EF4-FFF2-40B4-BE49-F238E27FC236}">
                <a16:creationId xmlns:a16="http://schemas.microsoft.com/office/drawing/2014/main" id="{ECEB55C5-8B17-624D-8167-4EFAA6133CB9}"/>
              </a:ext>
            </a:extLst>
          </p:cNvPr>
          <p:cNvCxnSpPr/>
          <p:nvPr/>
        </p:nvCxnSpPr>
        <p:spPr>
          <a:xfrm>
            <a:off x="7134038" y="2986052"/>
            <a:ext cx="1424515" cy="779996"/>
          </a:xfrm>
          <a:prstGeom prst="straightConnector1">
            <a:avLst/>
          </a:prstGeom>
          <a:ln>
            <a:tailEnd type="arrow"/>
          </a:ln>
          <a:effectLst/>
        </p:spPr>
        <p:style>
          <a:lnRef idx="2">
            <a:schemeClr val="accent5"/>
          </a:lnRef>
          <a:fillRef idx="0">
            <a:schemeClr val="accent5"/>
          </a:fillRef>
          <a:effectRef idx="1">
            <a:schemeClr val="accent5"/>
          </a:effectRef>
          <a:fontRef idx="minor">
            <a:schemeClr val="tx1"/>
          </a:fontRef>
        </p:style>
      </p:cxnSp>
      <p:sp>
        <p:nvSpPr>
          <p:cNvPr id="8" name="TextBox 7">
            <a:extLst>
              <a:ext uri="{FF2B5EF4-FFF2-40B4-BE49-F238E27FC236}">
                <a16:creationId xmlns:a16="http://schemas.microsoft.com/office/drawing/2014/main" id="{D3E05CF3-E020-094B-B052-F175F1252C35}"/>
              </a:ext>
            </a:extLst>
          </p:cNvPr>
          <p:cNvSpPr txBox="1"/>
          <p:nvPr/>
        </p:nvSpPr>
        <p:spPr>
          <a:xfrm>
            <a:off x="7497108" y="3885634"/>
            <a:ext cx="3072280" cy="1323439"/>
          </a:xfrm>
          <a:prstGeom prst="rect">
            <a:avLst/>
          </a:prstGeom>
          <a:noFill/>
        </p:spPr>
        <p:txBody>
          <a:bodyPr wrap="square" rtlCol="0">
            <a:spAutoFit/>
          </a:bodyPr>
          <a:lstStyle/>
          <a:p>
            <a:r>
              <a:rPr lang="en-US" sz="2000" b="1" dirty="0" err="1"/>
              <a:t>Remineralized</a:t>
            </a:r>
            <a:r>
              <a:rPr lang="en-US" sz="2000" b="1" dirty="0"/>
              <a:t> </a:t>
            </a:r>
            <a:r>
              <a:rPr lang="en-US" sz="2000" dirty="0"/>
              <a:t>DIC</a:t>
            </a:r>
          </a:p>
          <a:p>
            <a:endParaRPr lang="en-US" sz="2000" b="1" dirty="0"/>
          </a:p>
          <a:p>
            <a:pPr algn="just"/>
            <a:r>
              <a:rPr lang="en-US" sz="2000" dirty="0"/>
              <a:t>DIC concentration due to biological accumulation</a:t>
            </a:r>
          </a:p>
        </p:txBody>
      </p:sp>
    </p:spTree>
    <p:extLst>
      <p:ext uri="{BB962C8B-B14F-4D97-AF65-F5344CB8AC3E}">
        <p14:creationId xmlns:p14="http://schemas.microsoft.com/office/powerpoint/2010/main" val="386311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8" grpId="0"/>
      <p:bldP spid="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34E1F7-3CD7-F24A-B9FF-FD2CA3683C4B}"/>
              </a:ext>
            </a:extLst>
          </p:cNvPr>
          <p:cNvPicPr>
            <a:picLocks noChangeAspect="1"/>
          </p:cNvPicPr>
          <p:nvPr/>
        </p:nvPicPr>
        <p:blipFill>
          <a:blip r:embed="rId2"/>
          <a:stretch>
            <a:fillRect/>
          </a:stretch>
        </p:blipFill>
        <p:spPr>
          <a:xfrm>
            <a:off x="533400" y="1090341"/>
            <a:ext cx="11658600" cy="5334000"/>
          </a:xfrm>
          <a:prstGeom prst="rect">
            <a:avLst/>
          </a:prstGeom>
        </p:spPr>
      </p:pic>
    </p:spTree>
    <p:extLst>
      <p:ext uri="{BB962C8B-B14F-4D97-AF65-F5344CB8AC3E}">
        <p14:creationId xmlns:p14="http://schemas.microsoft.com/office/powerpoint/2010/main" val="3093453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3884DB-1C10-9444-BC5D-1F8CCE709A2D}"/>
              </a:ext>
            </a:extLst>
          </p:cNvPr>
          <p:cNvPicPr>
            <a:picLocks noChangeAspect="1"/>
          </p:cNvPicPr>
          <p:nvPr/>
        </p:nvPicPr>
        <p:blipFill>
          <a:blip r:embed="rId3"/>
          <a:stretch>
            <a:fillRect/>
          </a:stretch>
        </p:blipFill>
        <p:spPr>
          <a:xfrm>
            <a:off x="1862818" y="0"/>
            <a:ext cx="7837714" cy="6858000"/>
          </a:xfrm>
          <a:prstGeom prst="rect">
            <a:avLst/>
          </a:prstGeom>
        </p:spPr>
      </p:pic>
    </p:spTree>
    <p:extLst>
      <p:ext uri="{BB962C8B-B14F-4D97-AF65-F5344CB8AC3E}">
        <p14:creationId xmlns:p14="http://schemas.microsoft.com/office/powerpoint/2010/main" val="907932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dirty="0">
                <a:solidFill>
                  <a:schemeClr val="accent1"/>
                </a:solidFill>
              </a:rPr>
              <a:t>Conclusions</a:t>
            </a:r>
          </a:p>
        </p:txBody>
      </p:sp>
      <p:sp>
        <p:nvSpPr>
          <p:cNvPr id="3" name="Content Placeholder 2"/>
          <p:cNvSpPr>
            <a:spLocks noGrp="1"/>
          </p:cNvSpPr>
          <p:nvPr>
            <p:ph idx="1"/>
          </p:nvPr>
        </p:nvSpPr>
        <p:spPr>
          <a:xfrm>
            <a:off x="4976031" y="963877"/>
            <a:ext cx="6377769" cy="4930246"/>
          </a:xfrm>
        </p:spPr>
        <p:txBody>
          <a:bodyPr anchor="ctr">
            <a:normAutofit/>
          </a:bodyPr>
          <a:lstStyle/>
          <a:p>
            <a:endParaRPr lang="en-US" sz="2000" dirty="0"/>
          </a:p>
          <a:p>
            <a:r>
              <a:rPr lang="en-US" sz="2000" b="1" dirty="0"/>
              <a:t>Magnitude and frequency </a:t>
            </a:r>
            <a:r>
              <a:rPr lang="en-US" sz="2000" dirty="0"/>
              <a:t>of global carbon and heat content variability is heavily influenced by </a:t>
            </a:r>
            <a:r>
              <a:rPr lang="en-US" sz="2000" b="1" dirty="0"/>
              <a:t>Weddell Sea convective variability. </a:t>
            </a:r>
          </a:p>
          <a:p>
            <a:endParaRPr lang="en-US" sz="2000" dirty="0"/>
          </a:p>
          <a:p>
            <a:r>
              <a:rPr lang="en-US" sz="2000" b="1" dirty="0"/>
              <a:t>Robust anti-correlation between global heat and carbon content. </a:t>
            </a:r>
          </a:p>
          <a:p>
            <a:endParaRPr lang="en-US" sz="2000" b="1" dirty="0"/>
          </a:p>
          <a:p>
            <a:r>
              <a:rPr lang="en-US" sz="2000" b="1" dirty="0"/>
              <a:t>Global carbon </a:t>
            </a:r>
            <a:r>
              <a:rPr lang="en-US" sz="2000" dirty="0"/>
              <a:t>content driven by </a:t>
            </a:r>
            <a:r>
              <a:rPr lang="en-US" sz="2000" b="1" dirty="0"/>
              <a:t>Southern Ocean variability </a:t>
            </a:r>
            <a:r>
              <a:rPr lang="en-US" sz="2000" dirty="0"/>
              <a:t>with a cancelation between Southern mid-latitudes and tropics. </a:t>
            </a:r>
          </a:p>
          <a:p>
            <a:endParaRPr lang="en-US" sz="2000" b="1" dirty="0"/>
          </a:p>
          <a:p>
            <a:r>
              <a:rPr lang="en-US" sz="2000" b="1" dirty="0"/>
              <a:t>Global heat - </a:t>
            </a:r>
            <a:r>
              <a:rPr lang="en-US" sz="2000" dirty="0"/>
              <a:t>cancelation between Southern Ocean and Southern mid-latitude/tropical variability. </a:t>
            </a:r>
          </a:p>
          <a:p>
            <a:endParaRPr lang="en-US" sz="2000" b="1" dirty="0"/>
          </a:p>
        </p:txBody>
      </p:sp>
    </p:spTree>
    <p:extLst>
      <p:ext uri="{BB962C8B-B14F-4D97-AF65-F5344CB8AC3E}">
        <p14:creationId xmlns:p14="http://schemas.microsoft.com/office/powerpoint/2010/main" val="1896313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3E1C3D-633C-4756-B09B-9AD080714C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95DAF8-54BC-4834-A4B1-7DD2F7AFE5A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2CA93-1355-7745-B608-F1A148717A59}"/>
              </a:ext>
            </a:extLst>
          </p:cNvPr>
          <p:cNvSpPr>
            <a:spLocks noGrp="1"/>
          </p:cNvSpPr>
          <p:nvPr>
            <p:ph type="title"/>
          </p:nvPr>
        </p:nvSpPr>
        <p:spPr>
          <a:xfrm>
            <a:off x="1120624" y="1122807"/>
            <a:ext cx="9954443" cy="4297680"/>
          </a:xfrm>
          <a:noFill/>
          <a:ln>
            <a:noFill/>
          </a:ln>
        </p:spPr>
        <p:txBody>
          <a:bodyPr vert="horz" lIns="91440" tIns="45720" rIns="91440" bIns="45720" rtlCol="0" anchor="ctr">
            <a:normAutofit/>
          </a:bodyPr>
          <a:lstStyle/>
          <a:p>
            <a:pPr algn="ctr"/>
            <a:r>
              <a:rPr lang="en-US" sz="5100" dirty="0">
                <a:solidFill>
                  <a:srgbClr val="FFFFFF"/>
                </a:solidFill>
              </a:rPr>
              <a:t>Part III: </a:t>
            </a:r>
            <a:br>
              <a:rPr lang="en-US" sz="5100" dirty="0">
                <a:solidFill>
                  <a:srgbClr val="FFFFFF"/>
                </a:solidFill>
              </a:rPr>
            </a:br>
            <a:br>
              <a:rPr lang="en-US" sz="5100" dirty="0">
                <a:solidFill>
                  <a:srgbClr val="FFFFFF"/>
                </a:solidFill>
              </a:rPr>
            </a:br>
            <a:r>
              <a:rPr lang="en-US" sz="5100" dirty="0">
                <a:solidFill>
                  <a:srgbClr val="FFFFFF"/>
                </a:solidFill>
              </a:rPr>
              <a:t>Relationship between North Atlantic Oxygen and Age</a:t>
            </a:r>
            <a:br>
              <a:rPr lang="en-US" sz="5100" dirty="0">
                <a:solidFill>
                  <a:srgbClr val="FFFFFF"/>
                </a:solidFill>
              </a:rPr>
            </a:br>
            <a:endParaRPr lang="en-US" sz="5100" dirty="0">
              <a:solidFill>
                <a:srgbClr val="FFFFFF"/>
              </a:solidFill>
            </a:endParaRPr>
          </a:p>
        </p:txBody>
      </p:sp>
      <p:sp>
        <p:nvSpPr>
          <p:cNvPr id="6" name="TextBox 5">
            <a:extLst>
              <a:ext uri="{FF2B5EF4-FFF2-40B4-BE49-F238E27FC236}">
                <a16:creationId xmlns:a16="http://schemas.microsoft.com/office/drawing/2014/main" id="{F790EEC7-1B89-1543-9067-4B0F03729F4B}"/>
              </a:ext>
            </a:extLst>
          </p:cNvPr>
          <p:cNvSpPr txBox="1"/>
          <p:nvPr/>
        </p:nvSpPr>
        <p:spPr>
          <a:xfrm>
            <a:off x="7717223" y="6060567"/>
            <a:ext cx="4122683" cy="600164"/>
          </a:xfrm>
          <a:prstGeom prst="rect">
            <a:avLst/>
          </a:prstGeom>
          <a:noFill/>
        </p:spPr>
        <p:txBody>
          <a:bodyPr wrap="square" rtlCol="0">
            <a:spAutoFit/>
          </a:bodyPr>
          <a:lstStyle/>
          <a:p>
            <a:r>
              <a:rPr lang="en-US" sz="1100" dirty="0">
                <a:solidFill>
                  <a:schemeClr val="tx1">
                    <a:lumMod val="50000"/>
                    <a:lumOff val="50000"/>
                  </a:schemeClr>
                </a:solidFill>
              </a:rPr>
              <a:t>Thomas et al., in prep. Investigating the relationship between age and oxygen on observational Line W. </a:t>
            </a:r>
          </a:p>
          <a:p>
            <a:endParaRPr lang="en-US" sz="1100" dirty="0">
              <a:solidFill>
                <a:schemeClr val="tx1">
                  <a:lumMod val="50000"/>
                  <a:lumOff val="50000"/>
                </a:schemeClr>
              </a:solidFill>
            </a:endParaRPr>
          </a:p>
        </p:txBody>
      </p:sp>
    </p:spTree>
    <p:extLst>
      <p:ext uri="{BB962C8B-B14F-4D97-AF65-F5344CB8AC3E}">
        <p14:creationId xmlns:p14="http://schemas.microsoft.com/office/powerpoint/2010/main" val="2793560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F73083-A3B7-314A-A87B-F345DDD8A6AC}"/>
              </a:ext>
            </a:extLst>
          </p:cNvPr>
          <p:cNvPicPr>
            <a:picLocks noChangeAspect="1"/>
          </p:cNvPicPr>
          <p:nvPr/>
        </p:nvPicPr>
        <p:blipFill rotWithShape="1">
          <a:blip r:embed="rId2"/>
          <a:srcRect r="7110"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3" name="Straight Connector 12">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AB365FA-ED62-C941-87D6-82FD355DF2A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a:t>North Atlantic Ocean</a:t>
            </a:r>
          </a:p>
        </p:txBody>
      </p:sp>
    </p:spTree>
    <p:extLst>
      <p:ext uri="{BB962C8B-B14F-4D97-AF65-F5344CB8AC3E}">
        <p14:creationId xmlns:p14="http://schemas.microsoft.com/office/powerpoint/2010/main" val="578369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F48D-EEEC-0B41-9999-9D8D5D800162}"/>
              </a:ext>
            </a:extLst>
          </p:cNvPr>
          <p:cNvSpPr>
            <a:spLocks noGrp="1"/>
          </p:cNvSpPr>
          <p:nvPr>
            <p:ph type="title"/>
          </p:nvPr>
        </p:nvSpPr>
        <p:spPr/>
        <p:txBody>
          <a:bodyPr/>
          <a:lstStyle/>
          <a:p>
            <a:r>
              <a:rPr lang="en-US" dirty="0"/>
              <a:t>Ocean Age:</a:t>
            </a:r>
          </a:p>
        </p:txBody>
      </p:sp>
      <p:sp>
        <p:nvSpPr>
          <p:cNvPr id="3" name="Content Placeholder 2">
            <a:extLst>
              <a:ext uri="{FF2B5EF4-FFF2-40B4-BE49-F238E27FC236}">
                <a16:creationId xmlns:a16="http://schemas.microsoft.com/office/drawing/2014/main" id="{92B9AFF0-6A8D-B54E-A997-F396AFD54408}"/>
              </a:ext>
            </a:extLst>
          </p:cNvPr>
          <p:cNvSpPr>
            <a:spLocks noGrp="1"/>
          </p:cNvSpPr>
          <p:nvPr>
            <p:ph idx="1"/>
          </p:nvPr>
        </p:nvSpPr>
        <p:spPr>
          <a:xfrm>
            <a:off x="838200" y="1603119"/>
            <a:ext cx="5148263" cy="4573844"/>
          </a:xfrm>
        </p:spPr>
        <p:txBody>
          <a:bodyPr/>
          <a:lstStyle/>
          <a:p>
            <a:r>
              <a:rPr lang="en-US" dirty="0"/>
              <a:t>Age generally refers to a tracer that contains some measure of time since the water was last at the surface. </a:t>
            </a:r>
          </a:p>
          <a:p>
            <a:pPr lvl="1"/>
            <a:r>
              <a:rPr lang="en-US" dirty="0"/>
              <a:t>In observational data, age is calculated using </a:t>
            </a:r>
            <a:r>
              <a:rPr lang="en-US" i="1" dirty="0"/>
              <a:t>transient tracers</a:t>
            </a:r>
            <a:r>
              <a:rPr lang="en-US" dirty="0"/>
              <a:t>. </a:t>
            </a:r>
          </a:p>
          <a:p>
            <a:pPr marL="457200" lvl="1" indent="0">
              <a:buNone/>
            </a:pPr>
            <a:endParaRPr lang="en-US" dirty="0"/>
          </a:p>
          <a:p>
            <a:r>
              <a:rPr lang="en-US" dirty="0"/>
              <a:t>Through mathematical manipulation, you can calculate the </a:t>
            </a:r>
            <a:r>
              <a:rPr lang="en-US" i="1" dirty="0"/>
              <a:t>mean age</a:t>
            </a:r>
            <a:r>
              <a:rPr lang="en-US" dirty="0"/>
              <a:t>. </a:t>
            </a:r>
          </a:p>
          <a:p>
            <a:endParaRPr lang="en-US" dirty="0"/>
          </a:p>
          <a:p>
            <a:endParaRPr lang="en-US" dirty="0"/>
          </a:p>
        </p:txBody>
      </p:sp>
      <p:pic>
        <p:nvPicPr>
          <p:cNvPr id="5" name="Picture 4">
            <a:extLst>
              <a:ext uri="{FF2B5EF4-FFF2-40B4-BE49-F238E27FC236}">
                <a16:creationId xmlns:a16="http://schemas.microsoft.com/office/drawing/2014/main" id="{06244435-C31C-DB48-B62C-1594224FEFD5}"/>
              </a:ext>
            </a:extLst>
          </p:cNvPr>
          <p:cNvPicPr>
            <a:picLocks noChangeAspect="1"/>
          </p:cNvPicPr>
          <p:nvPr/>
        </p:nvPicPr>
        <p:blipFill>
          <a:blip r:embed="rId3"/>
          <a:stretch>
            <a:fillRect/>
          </a:stretch>
        </p:blipFill>
        <p:spPr>
          <a:xfrm>
            <a:off x="6096000" y="1603119"/>
            <a:ext cx="5422900" cy="4902200"/>
          </a:xfrm>
          <a:prstGeom prst="rect">
            <a:avLst/>
          </a:prstGeom>
        </p:spPr>
      </p:pic>
    </p:spTree>
    <p:extLst>
      <p:ext uri="{BB962C8B-B14F-4D97-AF65-F5344CB8AC3E}">
        <p14:creationId xmlns:p14="http://schemas.microsoft.com/office/powerpoint/2010/main" val="4196247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74C1-FF58-8C42-988A-3A0F7CCA955E}"/>
              </a:ext>
            </a:extLst>
          </p:cNvPr>
          <p:cNvSpPr>
            <a:spLocks noGrp="1"/>
          </p:cNvSpPr>
          <p:nvPr>
            <p:ph type="title"/>
          </p:nvPr>
        </p:nvSpPr>
        <p:spPr/>
        <p:txBody>
          <a:bodyPr/>
          <a:lstStyle/>
          <a:p>
            <a:r>
              <a:rPr lang="en-US" dirty="0"/>
              <a:t>Ocean Oxygen</a:t>
            </a:r>
          </a:p>
        </p:txBody>
      </p:sp>
      <p:pic>
        <p:nvPicPr>
          <p:cNvPr id="5" name="Picture 4">
            <a:extLst>
              <a:ext uri="{FF2B5EF4-FFF2-40B4-BE49-F238E27FC236}">
                <a16:creationId xmlns:a16="http://schemas.microsoft.com/office/drawing/2014/main" id="{3F4E0797-F944-5547-AB1F-661D2A07ADC0}"/>
              </a:ext>
            </a:extLst>
          </p:cNvPr>
          <p:cNvPicPr>
            <a:picLocks noChangeAspect="1"/>
          </p:cNvPicPr>
          <p:nvPr/>
        </p:nvPicPr>
        <p:blipFill>
          <a:blip r:embed="rId2"/>
          <a:stretch>
            <a:fillRect/>
          </a:stretch>
        </p:blipFill>
        <p:spPr>
          <a:xfrm>
            <a:off x="1185861" y="1424066"/>
            <a:ext cx="10048875" cy="5098482"/>
          </a:xfrm>
          <a:prstGeom prst="rect">
            <a:avLst/>
          </a:prstGeom>
        </p:spPr>
      </p:pic>
    </p:spTree>
    <p:extLst>
      <p:ext uri="{BB962C8B-B14F-4D97-AF65-F5344CB8AC3E}">
        <p14:creationId xmlns:p14="http://schemas.microsoft.com/office/powerpoint/2010/main" val="926963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63EC-CC59-414C-A56B-C6163DACE451}"/>
              </a:ext>
            </a:extLst>
          </p:cNvPr>
          <p:cNvSpPr>
            <a:spLocks noGrp="1"/>
          </p:cNvSpPr>
          <p:nvPr>
            <p:ph type="title"/>
          </p:nvPr>
        </p:nvSpPr>
        <p:spPr/>
        <p:txBody>
          <a:bodyPr/>
          <a:lstStyle/>
          <a:p>
            <a:r>
              <a:rPr lang="en-US" dirty="0"/>
              <a:t>Age and Oxygen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6A3261-0843-D047-A9E2-0D72A93958C8}"/>
                  </a:ext>
                </a:extLst>
              </p:cNvPr>
              <p:cNvSpPr>
                <a:spLocks noGrp="1"/>
              </p:cNvSpPr>
              <p:nvPr>
                <p:ph idx="1"/>
              </p:nvPr>
            </p:nvSpPr>
            <p:spPr/>
            <p:txBody>
              <a:bodyPr/>
              <a:lstStyle/>
              <a:p>
                <a:pPr marL="0" indent="0" algn="ctr">
                  <a:buNone/>
                </a:pPr>
                <a:r>
                  <a:rPr lang="en-US" dirty="0">
                    <a:latin typeface="+mj-lt"/>
                  </a:rPr>
                  <a:t>Oxygen Utilization Rate (OUR): </a:t>
                </a:r>
              </a:p>
              <a:p>
                <a:pPr marL="0" indent="0">
                  <a:buNone/>
                </a:pPr>
                <a:endParaRPr lang="en-US" dirty="0">
                  <a:latin typeface="+mj-lt"/>
                </a:endParaRPr>
              </a:p>
              <a:p>
                <a:pPr marL="0" indent="0" algn="ctr">
                  <a:buNone/>
                </a:pPr>
                <a14:m>
                  <m:oMath xmlns:m="http://schemas.openxmlformats.org/officeDocument/2006/math">
                    <m:r>
                      <a:rPr lang="en-US" b="0" i="1" smtClean="0">
                        <a:latin typeface="Cambria Math" panose="02040503050406030204" pitchFamily="18" charset="0"/>
                      </a:rPr>
                      <m:t>𝑂𝑈𝑅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𝐴𝑂𝑈</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𝐴𝑔𝑒</m:t>
                        </m:r>
                      </m:den>
                    </m:f>
                  </m:oMath>
                </a14:m>
                <a:r>
                  <a:rPr lang="en-US" dirty="0">
                    <a:latin typeface="+mj-lt"/>
                  </a:rPr>
                  <a:t>,</a:t>
                </a:r>
              </a:p>
              <a:p>
                <a:pPr marL="0" indent="0" algn="ctr">
                  <a:buNone/>
                </a:pPr>
                <a:endParaRPr lang="en-US" dirty="0">
                  <a:latin typeface="+mj-lt"/>
                </a:endParaRPr>
              </a:p>
              <a:p>
                <a:pPr marL="0" indent="0" algn="ctr">
                  <a:buNone/>
                </a:pPr>
                <a:r>
                  <a:rPr lang="en-US" dirty="0">
                    <a:latin typeface="+mj-lt"/>
                  </a:rPr>
                  <a:t> where Apparent Oxygen Utilization (AOU):</a:t>
                </a:r>
              </a:p>
              <a:p>
                <a:pPr marL="0" indent="0" algn="ctr">
                  <a:buNone/>
                </a:pPr>
                <a:r>
                  <a:rPr lang="en-US" dirty="0">
                    <a:latin typeface="+mj-lt"/>
                  </a:rPr>
                  <a:t> </a:t>
                </a:r>
                <a14:m>
                  <m:oMath xmlns:m="http://schemas.openxmlformats.org/officeDocument/2006/math">
                    <m:r>
                      <a:rPr lang="en-US" b="0" i="1" smtClean="0">
                        <a:latin typeface="Cambria Math" panose="02040503050406030204" pitchFamily="18" charset="0"/>
                      </a:rPr>
                      <m:t>𝐴𝑂𝑈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e>
                      <m:sub>
                        <m:r>
                          <a:rPr lang="en-US" b="0" i="1" smtClean="0">
                            <a:latin typeface="Cambria Math" panose="02040503050406030204" pitchFamily="18" charset="0"/>
                          </a:rPr>
                          <m:t>𝑠𝑎𝑡</m:t>
                        </m:r>
                      </m:sub>
                    </m:sSub>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716A3261-0843-D047-A9E2-0D72A93958C8}"/>
                  </a:ext>
                </a:extLst>
              </p:cNvPr>
              <p:cNvSpPr>
                <a:spLocks noGrp="1" noRot="1" noChangeAspect="1" noMove="1" noResize="1" noEditPoints="1" noAdjustHandles="1" noChangeArrowheads="1" noChangeShapeType="1" noTextEdit="1"/>
              </p:cNvSpPr>
              <p:nvPr>
                <p:ph idx="1"/>
              </p:nvPr>
            </p:nvSpPr>
            <p:spPr>
              <a:blipFill>
                <a:blip r:embed="rId3"/>
                <a:stretch>
                  <a:fillRect t="-13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9C82AD-6DD8-FA47-88B1-4623C7AA256B}"/>
              </a:ext>
            </a:extLst>
          </p:cNvPr>
          <p:cNvSpPr txBox="1"/>
          <p:nvPr/>
        </p:nvSpPr>
        <p:spPr>
          <a:xfrm>
            <a:off x="971550" y="5100639"/>
            <a:ext cx="10544175" cy="1015663"/>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latin typeface="+mj-lt"/>
              </a:rPr>
              <a:t>The Definition of OUR has been used extensively to:</a:t>
            </a:r>
          </a:p>
          <a:p>
            <a:pPr marL="342900" indent="-342900">
              <a:buFont typeface="+mj-lt"/>
              <a:buAutoNum type="arabicPeriod"/>
            </a:pPr>
            <a:r>
              <a:rPr lang="en-US" sz="2000" dirty="0">
                <a:latin typeface="+mj-lt"/>
              </a:rPr>
              <a:t>Draw conclusions on organic matter transport from the surface ocean to the deep</a:t>
            </a:r>
          </a:p>
          <a:p>
            <a:pPr marL="342900" indent="-342900">
              <a:buFont typeface="+mj-lt"/>
              <a:buAutoNum type="arabicPeriod"/>
            </a:pPr>
            <a:r>
              <a:rPr lang="en-US" sz="2000" dirty="0">
                <a:latin typeface="+mj-lt"/>
              </a:rPr>
              <a:t>Quantify biological productivity in the ocean</a:t>
            </a:r>
            <a:endParaRPr lang="en-US" sz="2000" dirty="0"/>
          </a:p>
        </p:txBody>
      </p:sp>
    </p:spTree>
    <p:extLst>
      <p:ext uri="{BB962C8B-B14F-4D97-AF65-F5344CB8AC3E}">
        <p14:creationId xmlns:p14="http://schemas.microsoft.com/office/powerpoint/2010/main" val="270949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21739CA5-F0F5-48E1-8E8C-F24B71827E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3">
            <a:extLst>
              <a:ext uri="{FF2B5EF4-FFF2-40B4-BE49-F238E27FC236}">
                <a16:creationId xmlns:a16="http://schemas.microsoft.com/office/drawing/2014/main" id="{3EAD2937-F230-41D4-B9C5-975B129BFC2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CD444A3-C338-4886-B7F1-4BA2AF46EB6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1D821E-7C01-2A4A-8D21-9CF27C977B90}"/>
              </a:ext>
            </a:extLst>
          </p:cNvPr>
          <p:cNvSpPr>
            <a:spLocks noGrp="1"/>
          </p:cNvSpPr>
          <p:nvPr>
            <p:ph type="title"/>
          </p:nvPr>
        </p:nvSpPr>
        <p:spPr>
          <a:xfrm>
            <a:off x="1452656" y="1444741"/>
            <a:ext cx="9357865" cy="1041901"/>
          </a:xfrm>
        </p:spPr>
        <p:txBody>
          <a:bodyPr>
            <a:normAutofit/>
          </a:bodyPr>
          <a:lstStyle/>
          <a:p>
            <a:r>
              <a:rPr lang="en-US" sz="4000"/>
              <a:t>Thesis Aims:</a:t>
            </a:r>
          </a:p>
        </p:txBody>
      </p:sp>
      <p:sp>
        <p:nvSpPr>
          <p:cNvPr id="3" name="Content Placeholder 2">
            <a:extLst>
              <a:ext uri="{FF2B5EF4-FFF2-40B4-BE49-F238E27FC236}">
                <a16:creationId xmlns:a16="http://schemas.microsoft.com/office/drawing/2014/main" id="{2C1B8332-E305-F943-A9B1-4153D5767DBF}"/>
              </a:ext>
            </a:extLst>
          </p:cNvPr>
          <p:cNvSpPr>
            <a:spLocks noGrp="1"/>
          </p:cNvSpPr>
          <p:nvPr>
            <p:ph sz="half" idx="1"/>
          </p:nvPr>
        </p:nvSpPr>
        <p:spPr>
          <a:xfrm>
            <a:off x="1452656" y="2701427"/>
            <a:ext cx="4483324" cy="2699968"/>
          </a:xfrm>
        </p:spPr>
        <p:txBody>
          <a:bodyPr>
            <a:normAutofit/>
          </a:bodyPr>
          <a:lstStyle/>
          <a:p>
            <a:pPr marL="0" indent="0" algn="ctr">
              <a:buNone/>
            </a:pPr>
            <a:r>
              <a:rPr lang="en-US" sz="2000" dirty="0">
                <a:latin typeface="+mj-lt"/>
              </a:rPr>
              <a:t>Investigative look at the multi-decadal natural variability of three important components of the climate system:</a:t>
            </a:r>
          </a:p>
          <a:p>
            <a:endParaRPr lang="en-US" sz="2000" dirty="0">
              <a:latin typeface="+mj-lt"/>
            </a:endParaRPr>
          </a:p>
        </p:txBody>
      </p:sp>
      <p:sp>
        <p:nvSpPr>
          <p:cNvPr id="4" name="Content Placeholder 3">
            <a:extLst>
              <a:ext uri="{FF2B5EF4-FFF2-40B4-BE49-F238E27FC236}">
                <a16:creationId xmlns:a16="http://schemas.microsoft.com/office/drawing/2014/main" id="{420D0769-E32E-4147-9B62-63114AF078B8}"/>
              </a:ext>
            </a:extLst>
          </p:cNvPr>
          <p:cNvSpPr>
            <a:spLocks noGrp="1"/>
          </p:cNvSpPr>
          <p:nvPr>
            <p:ph sz="half" idx="2"/>
          </p:nvPr>
        </p:nvSpPr>
        <p:spPr>
          <a:xfrm>
            <a:off x="6256020" y="2701427"/>
            <a:ext cx="4554501" cy="2699968"/>
          </a:xfrm>
        </p:spPr>
        <p:txBody>
          <a:bodyPr>
            <a:normAutofit/>
          </a:bodyPr>
          <a:lstStyle/>
          <a:p>
            <a:pPr lvl="0"/>
            <a:r>
              <a:rPr lang="en-US" sz="2000" dirty="0">
                <a:latin typeface="+mj-lt"/>
              </a:rPr>
              <a:t>Southern Hemisphere westerly jet</a:t>
            </a:r>
          </a:p>
          <a:p>
            <a:pPr lvl="0"/>
            <a:r>
              <a:rPr lang="en-US" sz="2000" dirty="0">
                <a:latin typeface="+mj-lt"/>
              </a:rPr>
              <a:t>Oceanic carbon and heat content</a:t>
            </a:r>
          </a:p>
          <a:p>
            <a:pPr lvl="0"/>
            <a:r>
              <a:rPr lang="en-US" sz="2000" dirty="0">
                <a:latin typeface="+mj-lt"/>
              </a:rPr>
              <a:t>North Atlantic oxygen and age</a:t>
            </a:r>
          </a:p>
          <a:p>
            <a:pPr marL="0" indent="0">
              <a:buNone/>
            </a:pPr>
            <a:endParaRPr lang="en-US" sz="2000" dirty="0"/>
          </a:p>
        </p:txBody>
      </p:sp>
    </p:spTree>
    <p:extLst>
      <p:ext uri="{BB962C8B-B14F-4D97-AF65-F5344CB8AC3E}">
        <p14:creationId xmlns:p14="http://schemas.microsoft.com/office/powerpoint/2010/main" val="671348142"/>
      </p:ext>
    </p:extLst>
  </p:cSld>
  <p:clrMapOvr>
    <a:masterClrMapping/>
  </p:clrMapOvr>
  <mc:AlternateContent xmlns:mc="http://schemas.openxmlformats.org/markup-compatibility/2006" xmlns:p14="http://schemas.microsoft.com/office/powerpoint/2010/main">
    <mc:Choice Requires="p14">
      <p:transition spd="slow" p14:dur="2000" advTm="34432"/>
    </mc:Choice>
    <mc:Fallback xmlns="">
      <p:transition spd="slow" advTm="3443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62A6-E606-3D4F-B1C9-7995D7EB7FBC}"/>
              </a:ext>
            </a:extLst>
          </p:cNvPr>
          <p:cNvSpPr>
            <a:spLocks noGrp="1"/>
          </p:cNvSpPr>
          <p:nvPr>
            <p:ph type="title"/>
          </p:nvPr>
        </p:nvSpPr>
        <p:spPr/>
        <p:txBody>
          <a:bodyPr/>
          <a:lstStyle/>
          <a:p>
            <a:r>
              <a:rPr lang="en-US" dirty="0"/>
              <a:t>Age and Oxygen</a:t>
            </a:r>
          </a:p>
        </p:txBody>
      </p:sp>
      <p:sp>
        <p:nvSpPr>
          <p:cNvPr id="3" name="Content Placeholder 2">
            <a:extLst>
              <a:ext uri="{FF2B5EF4-FFF2-40B4-BE49-F238E27FC236}">
                <a16:creationId xmlns:a16="http://schemas.microsoft.com/office/drawing/2014/main" id="{181E8B75-B667-D845-A9CA-5CD7FC4F83B6}"/>
              </a:ext>
            </a:extLst>
          </p:cNvPr>
          <p:cNvSpPr>
            <a:spLocks noGrp="1"/>
          </p:cNvSpPr>
          <p:nvPr>
            <p:ph idx="1"/>
          </p:nvPr>
        </p:nvSpPr>
        <p:spPr/>
        <p:txBody>
          <a:bodyPr/>
          <a:lstStyle/>
          <a:p>
            <a:r>
              <a:rPr lang="en-US" dirty="0">
                <a:latin typeface="+mj-lt"/>
              </a:rPr>
              <a:t>Oxygen observations are far more common than CFC measurements</a:t>
            </a:r>
          </a:p>
          <a:p>
            <a:endParaRPr lang="en-US" dirty="0">
              <a:latin typeface="+mj-lt"/>
            </a:endParaRPr>
          </a:p>
          <a:p>
            <a:r>
              <a:rPr lang="en-US" dirty="0">
                <a:latin typeface="+mj-lt"/>
              </a:rPr>
              <a:t>Difficulties calculating age from CFC measurements</a:t>
            </a:r>
          </a:p>
          <a:p>
            <a:endParaRPr lang="en-US" dirty="0">
              <a:latin typeface="+mj-lt"/>
            </a:endParaRPr>
          </a:p>
          <a:p>
            <a:r>
              <a:rPr lang="en-US" dirty="0">
                <a:latin typeface="+mj-lt"/>
              </a:rPr>
              <a:t>Idea has been proposed that changes in oxygen could be used as a </a:t>
            </a:r>
            <a:r>
              <a:rPr lang="en-US" i="1" dirty="0">
                <a:latin typeface="+mj-lt"/>
              </a:rPr>
              <a:t>proxy</a:t>
            </a:r>
            <a:r>
              <a:rPr lang="en-US" dirty="0">
                <a:latin typeface="+mj-lt"/>
              </a:rPr>
              <a:t> for changes in age. </a:t>
            </a:r>
          </a:p>
        </p:txBody>
      </p:sp>
    </p:spTree>
    <p:extLst>
      <p:ext uri="{BB962C8B-B14F-4D97-AF65-F5344CB8AC3E}">
        <p14:creationId xmlns:p14="http://schemas.microsoft.com/office/powerpoint/2010/main" val="305711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79C86CE-7C92-B146-AAD4-26BEA1DF6B33}"/>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Aims:</a:t>
            </a:r>
          </a:p>
        </p:txBody>
      </p:sp>
      <p:sp>
        <p:nvSpPr>
          <p:cNvPr id="3" name="Content Placeholder 2">
            <a:extLst>
              <a:ext uri="{FF2B5EF4-FFF2-40B4-BE49-F238E27FC236}">
                <a16:creationId xmlns:a16="http://schemas.microsoft.com/office/drawing/2014/main" id="{8ADFF53C-AEC9-D84F-BC9B-BA3881CF77CA}"/>
              </a:ext>
            </a:extLst>
          </p:cNvPr>
          <p:cNvSpPr>
            <a:spLocks noGrp="1"/>
          </p:cNvSpPr>
          <p:nvPr>
            <p:ph idx="1"/>
          </p:nvPr>
        </p:nvSpPr>
        <p:spPr>
          <a:xfrm>
            <a:off x="4976031" y="963877"/>
            <a:ext cx="6377769" cy="4930246"/>
          </a:xfrm>
        </p:spPr>
        <p:txBody>
          <a:bodyPr anchor="ctr">
            <a:normAutofit/>
          </a:bodyPr>
          <a:lstStyle/>
          <a:p>
            <a:r>
              <a:rPr lang="en-US" dirty="0"/>
              <a:t>Use recent observational data to evaluate the temporal relationship between age and oxygen. </a:t>
            </a:r>
          </a:p>
          <a:p>
            <a:endParaRPr lang="en-US" dirty="0"/>
          </a:p>
          <a:p>
            <a:r>
              <a:rPr lang="en-US" dirty="0"/>
              <a:t>Are the assumptions valid along observational Line W? </a:t>
            </a:r>
          </a:p>
        </p:txBody>
      </p:sp>
    </p:spTree>
    <p:extLst>
      <p:ext uri="{BB962C8B-B14F-4D97-AF65-F5344CB8AC3E}">
        <p14:creationId xmlns:p14="http://schemas.microsoft.com/office/powerpoint/2010/main" val="1348693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01EC-E8AD-044A-84CA-7CE1A8E6F002}"/>
              </a:ext>
            </a:extLst>
          </p:cNvPr>
          <p:cNvSpPr>
            <a:spLocks noGrp="1"/>
          </p:cNvSpPr>
          <p:nvPr>
            <p:ph type="title"/>
          </p:nvPr>
        </p:nvSpPr>
        <p:spPr/>
        <p:txBody>
          <a:bodyPr/>
          <a:lstStyle/>
          <a:p>
            <a:r>
              <a:rPr lang="en-US" dirty="0"/>
              <a:t>Observational Data – Line W</a:t>
            </a:r>
          </a:p>
        </p:txBody>
      </p:sp>
      <p:pic>
        <p:nvPicPr>
          <p:cNvPr id="5" name="Picture 4">
            <a:extLst>
              <a:ext uri="{FF2B5EF4-FFF2-40B4-BE49-F238E27FC236}">
                <a16:creationId xmlns:a16="http://schemas.microsoft.com/office/drawing/2014/main" id="{1CDEEF94-FF8C-D846-9ADB-3D6E8649546A}"/>
              </a:ext>
            </a:extLst>
          </p:cNvPr>
          <p:cNvPicPr>
            <a:picLocks noChangeAspect="1"/>
          </p:cNvPicPr>
          <p:nvPr/>
        </p:nvPicPr>
        <p:blipFill>
          <a:blip r:embed="rId2"/>
          <a:stretch>
            <a:fillRect/>
          </a:stretch>
        </p:blipFill>
        <p:spPr>
          <a:xfrm>
            <a:off x="1968500" y="1424066"/>
            <a:ext cx="8255000" cy="5027083"/>
          </a:xfrm>
          <a:prstGeom prst="rect">
            <a:avLst/>
          </a:prstGeom>
        </p:spPr>
      </p:pic>
      <p:sp>
        <p:nvSpPr>
          <p:cNvPr id="6" name="TextBox 5">
            <a:extLst>
              <a:ext uri="{FF2B5EF4-FFF2-40B4-BE49-F238E27FC236}">
                <a16:creationId xmlns:a16="http://schemas.microsoft.com/office/drawing/2014/main" id="{C2E376B4-DE7B-4E4D-A453-68387D864C7C}"/>
              </a:ext>
            </a:extLst>
          </p:cNvPr>
          <p:cNvSpPr txBox="1"/>
          <p:nvPr/>
        </p:nvSpPr>
        <p:spPr>
          <a:xfrm>
            <a:off x="8436429" y="6451149"/>
            <a:ext cx="3666671" cy="276999"/>
          </a:xfrm>
          <a:prstGeom prst="rect">
            <a:avLst/>
          </a:prstGeom>
          <a:noFill/>
        </p:spPr>
        <p:txBody>
          <a:bodyPr wrap="square" rtlCol="0">
            <a:spAutoFit/>
          </a:bodyPr>
          <a:lstStyle/>
          <a:p>
            <a:r>
              <a:rPr lang="en-US" sz="1200" dirty="0">
                <a:solidFill>
                  <a:schemeClr val="tx1">
                    <a:lumMod val="50000"/>
                    <a:lumOff val="50000"/>
                  </a:schemeClr>
                </a:solidFill>
                <a:latin typeface="+mj-lt"/>
              </a:rPr>
              <a:t>http://</a:t>
            </a:r>
            <a:r>
              <a:rPr lang="en-US" sz="1200" dirty="0" err="1">
                <a:solidFill>
                  <a:schemeClr val="tx1">
                    <a:lumMod val="50000"/>
                    <a:lumOff val="50000"/>
                  </a:schemeClr>
                </a:solidFill>
                <a:latin typeface="+mj-lt"/>
              </a:rPr>
              <a:t>www.whoi.edu</a:t>
            </a:r>
            <a:r>
              <a:rPr lang="en-US" sz="1200" dirty="0">
                <a:solidFill>
                  <a:schemeClr val="tx1">
                    <a:lumMod val="50000"/>
                    <a:lumOff val="50000"/>
                  </a:schemeClr>
                </a:solidFill>
                <a:latin typeface="+mj-lt"/>
              </a:rPr>
              <a:t>/science/PO/</a:t>
            </a:r>
            <a:r>
              <a:rPr lang="en-US" sz="1200" dirty="0" err="1">
                <a:solidFill>
                  <a:schemeClr val="tx1">
                    <a:lumMod val="50000"/>
                    <a:lumOff val="50000"/>
                  </a:schemeClr>
                </a:solidFill>
                <a:latin typeface="+mj-lt"/>
              </a:rPr>
              <a:t>linew</a:t>
            </a:r>
            <a:r>
              <a:rPr lang="en-US" sz="1200" dirty="0">
                <a:solidFill>
                  <a:schemeClr val="tx1">
                    <a:lumMod val="50000"/>
                    <a:lumOff val="50000"/>
                  </a:schemeClr>
                </a:solidFill>
                <a:latin typeface="+mj-lt"/>
              </a:rPr>
              <a:t>/</a:t>
            </a:r>
            <a:r>
              <a:rPr lang="en-US" sz="1200" dirty="0" err="1">
                <a:solidFill>
                  <a:schemeClr val="tx1">
                    <a:lumMod val="50000"/>
                    <a:lumOff val="50000"/>
                  </a:schemeClr>
                </a:solidFill>
                <a:latin typeface="+mj-lt"/>
              </a:rPr>
              <a:t>index.php</a:t>
            </a:r>
            <a:endParaRPr lang="en-US" sz="1200" dirty="0">
              <a:solidFill>
                <a:schemeClr val="tx1">
                  <a:lumMod val="50000"/>
                  <a:lumOff val="50000"/>
                </a:schemeClr>
              </a:solidFill>
              <a:latin typeface="+mj-lt"/>
            </a:endParaRPr>
          </a:p>
        </p:txBody>
      </p:sp>
    </p:spTree>
    <p:extLst>
      <p:ext uri="{BB962C8B-B14F-4D97-AF65-F5344CB8AC3E}">
        <p14:creationId xmlns:p14="http://schemas.microsoft.com/office/powerpoint/2010/main" val="2932828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0E45C7-F2FB-DD4A-8864-79A84981454D}"/>
              </a:ext>
            </a:extLst>
          </p:cNvPr>
          <p:cNvPicPr>
            <a:picLocks noChangeAspect="1"/>
          </p:cNvPicPr>
          <p:nvPr/>
        </p:nvPicPr>
        <p:blipFill rotWithShape="1">
          <a:blip r:embed="rId2"/>
          <a:srcRect r="7004" b="1"/>
          <a:stretch/>
        </p:blipFill>
        <p:spPr>
          <a:xfrm>
            <a:off x="4660900" y="819690"/>
            <a:ext cx="6700937" cy="5404129"/>
          </a:xfrm>
          <a:prstGeom prst="rect">
            <a:avLst/>
          </a:prstGeom>
          <a:effectLst/>
        </p:spPr>
      </p:pic>
      <p:sp>
        <p:nvSpPr>
          <p:cNvPr id="2" name="Title 1">
            <a:extLst>
              <a:ext uri="{FF2B5EF4-FFF2-40B4-BE49-F238E27FC236}">
                <a16:creationId xmlns:a16="http://schemas.microsoft.com/office/drawing/2014/main" id="{86F54E10-5ED7-6945-9B23-2344866F890D}"/>
              </a:ext>
            </a:extLst>
          </p:cNvPr>
          <p:cNvSpPr>
            <a:spLocks noGrp="1"/>
          </p:cNvSpPr>
          <p:nvPr>
            <p:ph type="title"/>
          </p:nvPr>
        </p:nvSpPr>
        <p:spPr>
          <a:xfrm>
            <a:off x="648929" y="629266"/>
            <a:ext cx="3667039" cy="1676603"/>
          </a:xfrm>
        </p:spPr>
        <p:txBody>
          <a:bodyPr>
            <a:normAutofit/>
          </a:bodyPr>
          <a:lstStyle/>
          <a:p>
            <a:r>
              <a:rPr lang="en-US" dirty="0"/>
              <a:t>Sample Collection</a:t>
            </a:r>
          </a:p>
        </p:txBody>
      </p:sp>
      <p:sp>
        <p:nvSpPr>
          <p:cNvPr id="3" name="Content Placeholder 2">
            <a:extLst>
              <a:ext uri="{FF2B5EF4-FFF2-40B4-BE49-F238E27FC236}">
                <a16:creationId xmlns:a16="http://schemas.microsoft.com/office/drawing/2014/main" id="{13A6762D-3DB6-5C43-86C6-428A6D370DC3}"/>
              </a:ext>
            </a:extLst>
          </p:cNvPr>
          <p:cNvSpPr>
            <a:spLocks noGrp="1"/>
          </p:cNvSpPr>
          <p:nvPr>
            <p:ph idx="1"/>
          </p:nvPr>
        </p:nvSpPr>
        <p:spPr>
          <a:xfrm>
            <a:off x="648930" y="2438400"/>
            <a:ext cx="3667037" cy="3785419"/>
          </a:xfrm>
        </p:spPr>
        <p:txBody>
          <a:bodyPr>
            <a:normAutofit/>
          </a:bodyPr>
          <a:lstStyle/>
          <a:p>
            <a:r>
              <a:rPr lang="en-US" sz="1800" dirty="0"/>
              <a:t>CTD (Conductivity, Temperature, Depth) Rosette</a:t>
            </a:r>
          </a:p>
          <a:p>
            <a:r>
              <a:rPr lang="en-US" sz="1800" dirty="0"/>
              <a:t>Fitted with 27 sampling bottles  </a:t>
            </a:r>
          </a:p>
          <a:p>
            <a:pPr marL="0" indent="0">
              <a:buNone/>
            </a:pPr>
            <a:endParaRPr lang="en-US" sz="1800" dirty="0"/>
          </a:p>
        </p:txBody>
      </p:sp>
      <p:sp>
        <p:nvSpPr>
          <p:cNvPr id="6" name="TextBox 5">
            <a:extLst>
              <a:ext uri="{FF2B5EF4-FFF2-40B4-BE49-F238E27FC236}">
                <a16:creationId xmlns:a16="http://schemas.microsoft.com/office/drawing/2014/main" id="{345A7B57-91D8-794B-A7E0-5A7CF46AD739}"/>
              </a:ext>
            </a:extLst>
          </p:cNvPr>
          <p:cNvSpPr txBox="1"/>
          <p:nvPr/>
        </p:nvSpPr>
        <p:spPr>
          <a:xfrm>
            <a:off x="9790666" y="6374949"/>
            <a:ext cx="1736271" cy="276999"/>
          </a:xfrm>
          <a:prstGeom prst="rect">
            <a:avLst/>
          </a:prstGeom>
          <a:noFill/>
        </p:spPr>
        <p:txBody>
          <a:bodyPr wrap="square" rtlCol="0">
            <a:spAutoFit/>
          </a:bodyPr>
          <a:lstStyle/>
          <a:p>
            <a:r>
              <a:rPr lang="en-US" sz="1200" dirty="0">
                <a:solidFill>
                  <a:schemeClr val="tx1">
                    <a:lumMod val="50000"/>
                    <a:lumOff val="50000"/>
                  </a:schemeClr>
                </a:solidFill>
                <a:latin typeface="+mj-lt"/>
              </a:rPr>
              <a:t>Image courtesy of WHOI</a:t>
            </a:r>
          </a:p>
        </p:txBody>
      </p:sp>
    </p:spTree>
    <p:extLst>
      <p:ext uri="{BB962C8B-B14F-4D97-AF65-F5344CB8AC3E}">
        <p14:creationId xmlns:p14="http://schemas.microsoft.com/office/powerpoint/2010/main" val="1580401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5BCF05-E881-8643-A93D-BEA9E7BCF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423" y="590422"/>
            <a:ext cx="6267577" cy="6267577"/>
          </a:xfrm>
          <a:prstGeom prst="rect">
            <a:avLst/>
          </a:prstGeom>
        </p:spPr>
      </p:pic>
      <p:sp>
        <p:nvSpPr>
          <p:cNvPr id="2" name="Title 1">
            <a:extLst>
              <a:ext uri="{FF2B5EF4-FFF2-40B4-BE49-F238E27FC236}">
                <a16:creationId xmlns:a16="http://schemas.microsoft.com/office/drawing/2014/main" id="{ED46DE16-92E5-6D46-B9B8-4C87A8FDE8BF}"/>
              </a:ext>
            </a:extLst>
          </p:cNvPr>
          <p:cNvSpPr>
            <a:spLocks noGrp="1"/>
          </p:cNvSpPr>
          <p:nvPr>
            <p:ph type="title"/>
          </p:nvPr>
        </p:nvSpPr>
        <p:spPr/>
        <p:txBody>
          <a:bodyPr/>
          <a:lstStyle/>
          <a:p>
            <a:r>
              <a:rPr lang="en-US" dirty="0"/>
              <a:t>Age-Oxygen Correlation</a:t>
            </a:r>
          </a:p>
        </p:txBody>
      </p:sp>
      <p:sp>
        <p:nvSpPr>
          <p:cNvPr id="3" name="TextBox 2">
            <a:extLst>
              <a:ext uri="{FF2B5EF4-FFF2-40B4-BE49-F238E27FC236}">
                <a16:creationId xmlns:a16="http://schemas.microsoft.com/office/drawing/2014/main" id="{B4EF2750-FC64-BE4A-89A3-51550BD16651}"/>
              </a:ext>
            </a:extLst>
          </p:cNvPr>
          <p:cNvSpPr txBox="1"/>
          <p:nvPr/>
        </p:nvSpPr>
        <p:spPr>
          <a:xfrm>
            <a:off x="971550" y="3724210"/>
            <a:ext cx="4698873" cy="2308324"/>
          </a:xfrm>
          <a:prstGeom prst="rect">
            <a:avLst/>
          </a:prstGeom>
          <a:noFill/>
        </p:spPr>
        <p:txBody>
          <a:bodyPr wrap="square" rtlCol="0">
            <a:spAutoFit/>
          </a:bodyPr>
          <a:lstStyle/>
          <a:p>
            <a:r>
              <a:rPr lang="en-US" dirty="0">
                <a:latin typeface="+mj-lt"/>
              </a:rPr>
              <a:t>Observations: </a:t>
            </a:r>
          </a:p>
          <a:p>
            <a:endParaRPr lang="en-US" dirty="0">
              <a:latin typeface="+mj-lt"/>
            </a:endParaRPr>
          </a:p>
          <a:p>
            <a:pPr marL="285750" indent="-285750">
              <a:buFont typeface="Arial" panose="020B0604020202020204" pitchFamily="34" charset="0"/>
              <a:buChar char="•"/>
            </a:pPr>
            <a:r>
              <a:rPr lang="en-US" dirty="0">
                <a:latin typeface="+mj-lt"/>
              </a:rPr>
              <a:t>Two regions of anomalous correlation</a:t>
            </a:r>
          </a:p>
          <a:p>
            <a:endParaRPr lang="en-US" dirty="0">
              <a:latin typeface="+mj-lt"/>
            </a:endParaRPr>
          </a:p>
          <a:p>
            <a:endParaRPr lang="en-US" dirty="0">
              <a:latin typeface="+mj-lt"/>
            </a:endParaRPr>
          </a:p>
          <a:p>
            <a:r>
              <a:rPr lang="en-US" dirty="0">
                <a:latin typeface="+mj-lt"/>
              </a:rPr>
              <a:t>Model: </a:t>
            </a:r>
          </a:p>
          <a:p>
            <a:endParaRPr lang="en-US" dirty="0">
              <a:latin typeface="+mj-lt"/>
            </a:endParaRPr>
          </a:p>
          <a:p>
            <a:pPr marL="285750" indent="-285750">
              <a:buFont typeface="Arial" panose="020B0604020202020204" pitchFamily="34" charset="0"/>
              <a:buChar char="•"/>
            </a:pPr>
            <a:r>
              <a:rPr lang="en-US" dirty="0">
                <a:latin typeface="+mj-lt"/>
              </a:rPr>
              <a:t>Upper region of anomalous correlation</a:t>
            </a:r>
          </a:p>
        </p:txBody>
      </p:sp>
      <p:sp>
        <p:nvSpPr>
          <p:cNvPr id="5" name="TextBox 4">
            <a:extLst>
              <a:ext uri="{FF2B5EF4-FFF2-40B4-BE49-F238E27FC236}">
                <a16:creationId xmlns:a16="http://schemas.microsoft.com/office/drawing/2014/main" id="{47F659B7-AA0C-5E44-901E-CD8E4AF25D37}"/>
              </a:ext>
            </a:extLst>
          </p:cNvPr>
          <p:cNvSpPr txBox="1"/>
          <p:nvPr/>
        </p:nvSpPr>
        <p:spPr>
          <a:xfrm>
            <a:off x="971550" y="1828800"/>
            <a:ext cx="4393826" cy="923330"/>
          </a:xfrm>
          <a:prstGeom prst="rect">
            <a:avLst/>
          </a:prstGeom>
          <a:noFill/>
        </p:spPr>
        <p:txBody>
          <a:bodyPr wrap="square" rtlCol="0">
            <a:spAutoFit/>
          </a:bodyPr>
          <a:lstStyle/>
          <a:p>
            <a:r>
              <a:rPr lang="en-US" dirty="0"/>
              <a:t>Apparent Oxygen Utilization</a:t>
            </a:r>
          </a:p>
          <a:p>
            <a:endParaRPr lang="en-US" dirty="0"/>
          </a:p>
          <a:p>
            <a:r>
              <a:rPr lang="en-US" dirty="0"/>
              <a:t>AOU = O</a:t>
            </a:r>
            <a:r>
              <a:rPr lang="en-US" baseline="-25000" dirty="0"/>
              <a:t>2 sat </a:t>
            </a:r>
            <a:r>
              <a:rPr lang="en-US" dirty="0"/>
              <a:t>– O</a:t>
            </a:r>
            <a:r>
              <a:rPr lang="en-US" baseline="-25000" dirty="0"/>
              <a:t>2</a:t>
            </a:r>
            <a:endParaRPr lang="en-US" dirty="0"/>
          </a:p>
        </p:txBody>
      </p:sp>
    </p:spTree>
    <p:extLst>
      <p:ext uri="{BB962C8B-B14F-4D97-AF65-F5344CB8AC3E}">
        <p14:creationId xmlns:p14="http://schemas.microsoft.com/office/powerpoint/2010/main" val="2061120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096C-C3E1-CD44-BBBF-01CE8C221566}"/>
              </a:ext>
            </a:extLst>
          </p:cNvPr>
          <p:cNvSpPr>
            <a:spLocks noGrp="1"/>
          </p:cNvSpPr>
          <p:nvPr>
            <p:ph type="title"/>
          </p:nvPr>
        </p:nvSpPr>
        <p:spPr>
          <a:xfrm>
            <a:off x="648929" y="629266"/>
            <a:ext cx="4862871" cy="1390034"/>
          </a:xfrm>
        </p:spPr>
        <p:txBody>
          <a:bodyPr>
            <a:normAutofit/>
          </a:bodyPr>
          <a:lstStyle/>
          <a:p>
            <a:r>
              <a:rPr lang="en-US" sz="3600" dirty="0"/>
              <a:t>Age-Oxygen Scatterplot</a:t>
            </a:r>
          </a:p>
        </p:txBody>
      </p:sp>
      <p:pic>
        <p:nvPicPr>
          <p:cNvPr id="11" name="Content Placeholder 10">
            <a:extLst>
              <a:ext uri="{FF2B5EF4-FFF2-40B4-BE49-F238E27FC236}">
                <a16:creationId xmlns:a16="http://schemas.microsoft.com/office/drawing/2014/main" id="{86F33171-E0F0-5C4D-98A5-33130D6190CE}"/>
              </a:ext>
            </a:extLst>
          </p:cNvPr>
          <p:cNvPicPr>
            <a:picLocks noGrp="1" noChangeAspect="1"/>
          </p:cNvPicPr>
          <p:nvPr>
            <p:ph idx="1"/>
          </p:nvPr>
        </p:nvPicPr>
        <p:blipFill>
          <a:blip r:embed="rId3"/>
          <a:stretch>
            <a:fillRect/>
          </a:stretch>
        </p:blipFill>
        <p:spPr>
          <a:xfrm>
            <a:off x="6034088" y="880161"/>
            <a:ext cx="6157912" cy="5833050"/>
          </a:xfrm>
        </p:spPr>
      </p:pic>
      <p:cxnSp>
        <p:nvCxnSpPr>
          <p:cNvPr id="18" name="Straight Connector 17">
            <a:extLst>
              <a:ext uri="{FF2B5EF4-FFF2-40B4-BE49-F238E27FC236}">
                <a16:creationId xmlns:a16="http://schemas.microsoft.com/office/drawing/2014/main" id="{04B21314-85B9-1442-A734-ADB573E57537}"/>
              </a:ext>
            </a:extLst>
          </p:cNvPr>
          <p:cNvCxnSpPr/>
          <p:nvPr/>
        </p:nvCxnSpPr>
        <p:spPr>
          <a:xfrm>
            <a:off x="5664200" y="2222500"/>
            <a:ext cx="0" cy="2679700"/>
          </a:xfrm>
          <a:prstGeom prst="line">
            <a:avLst/>
          </a:prstGeom>
          <a:ln w="12700"/>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607E1A1-04B5-E343-B369-9B5C71CCA923}"/>
              </a:ext>
            </a:extLst>
          </p:cNvPr>
          <p:cNvSpPr txBox="1"/>
          <p:nvPr/>
        </p:nvSpPr>
        <p:spPr>
          <a:xfrm>
            <a:off x="780383" y="1795542"/>
            <a:ext cx="4698873" cy="1754326"/>
          </a:xfrm>
          <a:prstGeom prst="rect">
            <a:avLst/>
          </a:prstGeom>
          <a:noFill/>
        </p:spPr>
        <p:txBody>
          <a:bodyPr wrap="square" rtlCol="0">
            <a:spAutoFit/>
          </a:bodyPr>
          <a:lstStyle/>
          <a:p>
            <a:r>
              <a:rPr lang="en-US" dirty="0">
                <a:latin typeface="+mj-lt"/>
              </a:rPr>
              <a:t>“S-Shape” roughly follows depth</a:t>
            </a:r>
          </a:p>
          <a:p>
            <a:endParaRPr lang="en-US" dirty="0">
              <a:latin typeface="+mj-lt"/>
            </a:endParaRPr>
          </a:p>
          <a:p>
            <a:r>
              <a:rPr lang="en-US" dirty="0">
                <a:latin typeface="+mj-lt"/>
              </a:rPr>
              <a:t>Dashed lines represent expected</a:t>
            </a:r>
          </a:p>
          <a:p>
            <a:r>
              <a:rPr lang="en-US" dirty="0">
                <a:latin typeface="+mj-lt"/>
              </a:rPr>
              <a:t>linear relationships between age and AOU</a:t>
            </a:r>
          </a:p>
          <a:p>
            <a:endParaRPr lang="en-US" dirty="0">
              <a:latin typeface="+mj-lt"/>
            </a:endParaRPr>
          </a:p>
          <a:p>
            <a:endParaRPr lang="en-US" dirty="0">
              <a:latin typeface="+mj-lt"/>
            </a:endParaRPr>
          </a:p>
        </p:txBody>
      </p:sp>
    </p:spTree>
    <p:extLst>
      <p:ext uri="{BB962C8B-B14F-4D97-AF65-F5344CB8AC3E}">
        <p14:creationId xmlns:p14="http://schemas.microsoft.com/office/powerpoint/2010/main" val="398889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37A3E-10C3-904A-BA79-67AB2B487549}"/>
              </a:ext>
            </a:extLst>
          </p:cNvPr>
          <p:cNvSpPr>
            <a:spLocks noGrp="1"/>
          </p:cNvSpPr>
          <p:nvPr>
            <p:ph type="title"/>
          </p:nvPr>
        </p:nvSpPr>
        <p:spPr>
          <a:xfrm>
            <a:off x="838200" y="719015"/>
            <a:ext cx="10515600" cy="1198685"/>
          </a:xfrm>
        </p:spPr>
        <p:txBody>
          <a:bodyPr>
            <a:normAutofit/>
          </a:bodyPr>
          <a:lstStyle/>
          <a:p>
            <a:r>
              <a:rPr lang="en-US" dirty="0"/>
              <a:t>Spatial Extent of Anomalous </a:t>
            </a:r>
            <a:br>
              <a:rPr lang="en-US" dirty="0"/>
            </a:br>
            <a:r>
              <a:rPr lang="en-US" dirty="0"/>
              <a:t>Correlation</a:t>
            </a:r>
          </a:p>
        </p:txBody>
      </p:sp>
      <p:pic>
        <p:nvPicPr>
          <p:cNvPr id="5" name="Picture 4">
            <a:extLst>
              <a:ext uri="{FF2B5EF4-FFF2-40B4-BE49-F238E27FC236}">
                <a16:creationId xmlns:a16="http://schemas.microsoft.com/office/drawing/2014/main" id="{07BBCD51-9775-A84C-AA79-2BBDD623FC36}"/>
              </a:ext>
            </a:extLst>
          </p:cNvPr>
          <p:cNvPicPr>
            <a:picLocks noChangeAspect="1"/>
          </p:cNvPicPr>
          <p:nvPr/>
        </p:nvPicPr>
        <p:blipFill rotWithShape="1">
          <a:blip r:embed="rId2"/>
          <a:srcRect t="5741" r="46667" b="7222"/>
          <a:stretch/>
        </p:blipFill>
        <p:spPr>
          <a:xfrm>
            <a:off x="7610474" y="719015"/>
            <a:ext cx="3657600" cy="5969000"/>
          </a:xfrm>
          <a:prstGeom prst="rect">
            <a:avLst/>
          </a:prstGeom>
        </p:spPr>
      </p:pic>
      <p:pic>
        <p:nvPicPr>
          <p:cNvPr id="6" name="Picture 5">
            <a:extLst>
              <a:ext uri="{FF2B5EF4-FFF2-40B4-BE49-F238E27FC236}">
                <a16:creationId xmlns:a16="http://schemas.microsoft.com/office/drawing/2014/main" id="{BE0270FF-D6F5-DD45-B984-EBD2C566B107}"/>
              </a:ext>
            </a:extLst>
          </p:cNvPr>
          <p:cNvPicPr>
            <a:picLocks noChangeAspect="1"/>
          </p:cNvPicPr>
          <p:nvPr/>
        </p:nvPicPr>
        <p:blipFill rotWithShape="1">
          <a:blip r:embed="rId2"/>
          <a:srcRect l="12522" t="91111" r="12758" b="-926"/>
          <a:stretch/>
        </p:blipFill>
        <p:spPr>
          <a:xfrm rot="16200000">
            <a:off x="8748814" y="3366964"/>
            <a:ext cx="5124249" cy="673100"/>
          </a:xfrm>
          <a:prstGeom prst="rect">
            <a:avLst/>
          </a:prstGeom>
        </p:spPr>
      </p:pic>
      <p:sp>
        <p:nvSpPr>
          <p:cNvPr id="7" name="TextBox 6">
            <a:extLst>
              <a:ext uri="{FF2B5EF4-FFF2-40B4-BE49-F238E27FC236}">
                <a16:creationId xmlns:a16="http://schemas.microsoft.com/office/drawing/2014/main" id="{BA7AED9F-E16E-864F-9CF1-0EE9A09CAEF3}"/>
              </a:ext>
            </a:extLst>
          </p:cNvPr>
          <p:cNvSpPr txBox="1"/>
          <p:nvPr/>
        </p:nvSpPr>
        <p:spPr>
          <a:xfrm>
            <a:off x="838200" y="2337343"/>
            <a:ext cx="5519738" cy="2031325"/>
          </a:xfrm>
          <a:prstGeom prst="rect">
            <a:avLst/>
          </a:prstGeom>
          <a:noFill/>
        </p:spPr>
        <p:txBody>
          <a:bodyPr wrap="square" rtlCol="0">
            <a:spAutoFit/>
          </a:bodyPr>
          <a:lstStyle/>
          <a:p>
            <a:r>
              <a:rPr lang="en-US" dirty="0">
                <a:latin typeface="+mj-lt"/>
              </a:rPr>
              <a:t>Largely positive throughout the entire domain </a:t>
            </a:r>
          </a:p>
          <a:p>
            <a:endParaRPr lang="en-US" dirty="0">
              <a:latin typeface="+mj-lt"/>
            </a:endParaRPr>
          </a:p>
          <a:p>
            <a:r>
              <a:rPr lang="en-US" dirty="0">
                <a:latin typeface="+mj-lt"/>
              </a:rPr>
              <a:t>Pearson correlation coefficients exceeding 0.6 in most</a:t>
            </a:r>
          </a:p>
          <a:p>
            <a:r>
              <a:rPr lang="en-US" dirty="0">
                <a:latin typeface="+mj-lt"/>
              </a:rPr>
              <a:t>of the basin</a:t>
            </a:r>
          </a:p>
          <a:p>
            <a:endParaRPr lang="en-US" dirty="0">
              <a:latin typeface="+mj-lt"/>
            </a:endParaRPr>
          </a:p>
          <a:p>
            <a:r>
              <a:rPr lang="en-US" dirty="0">
                <a:latin typeface="+mj-lt"/>
              </a:rPr>
              <a:t>Reduced correlation region isolated to deeper depths at the end of Line W. </a:t>
            </a:r>
          </a:p>
        </p:txBody>
      </p:sp>
    </p:spTree>
    <p:extLst>
      <p:ext uri="{BB962C8B-B14F-4D97-AF65-F5344CB8AC3E}">
        <p14:creationId xmlns:p14="http://schemas.microsoft.com/office/powerpoint/2010/main" val="744609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E426-031B-EA4A-95B4-ED2AC7031A64}"/>
              </a:ext>
            </a:extLst>
          </p:cNvPr>
          <p:cNvSpPr>
            <a:spLocks noGrp="1"/>
          </p:cNvSpPr>
          <p:nvPr>
            <p:ph type="title"/>
          </p:nvPr>
        </p:nvSpPr>
        <p:spPr/>
        <p:txBody>
          <a:bodyPr/>
          <a:lstStyle/>
          <a:p>
            <a:r>
              <a:rPr lang="en-US" dirty="0"/>
              <a:t>Line W versus “Line 40N”</a:t>
            </a:r>
          </a:p>
        </p:txBody>
      </p:sp>
      <p:pic>
        <p:nvPicPr>
          <p:cNvPr id="10" name="Content Placeholder 9">
            <a:extLst>
              <a:ext uri="{FF2B5EF4-FFF2-40B4-BE49-F238E27FC236}">
                <a16:creationId xmlns:a16="http://schemas.microsoft.com/office/drawing/2014/main" id="{4471A49D-52BC-6449-A20C-38A5DDC5C000}"/>
              </a:ext>
            </a:extLst>
          </p:cNvPr>
          <p:cNvPicPr>
            <a:picLocks noGrp="1" noChangeAspect="1"/>
          </p:cNvPicPr>
          <p:nvPr>
            <p:ph idx="1"/>
          </p:nvPr>
        </p:nvPicPr>
        <p:blipFill>
          <a:blip r:embed="rId3"/>
          <a:stretch>
            <a:fillRect/>
          </a:stretch>
        </p:blipFill>
        <p:spPr>
          <a:xfrm>
            <a:off x="6096000" y="1071540"/>
            <a:ext cx="5577682" cy="5577682"/>
          </a:xfrm>
        </p:spPr>
      </p:pic>
      <p:sp>
        <p:nvSpPr>
          <p:cNvPr id="11" name="TextBox 10">
            <a:extLst>
              <a:ext uri="{FF2B5EF4-FFF2-40B4-BE49-F238E27FC236}">
                <a16:creationId xmlns:a16="http://schemas.microsoft.com/office/drawing/2014/main" id="{08D59978-B70C-064A-A1EC-2593A9A47A37}"/>
              </a:ext>
            </a:extLst>
          </p:cNvPr>
          <p:cNvSpPr txBox="1"/>
          <p:nvPr/>
        </p:nvSpPr>
        <p:spPr>
          <a:xfrm>
            <a:off x="1000125" y="1657350"/>
            <a:ext cx="4586288" cy="3693319"/>
          </a:xfrm>
          <a:prstGeom prst="rect">
            <a:avLst/>
          </a:prstGeom>
          <a:noFill/>
        </p:spPr>
        <p:txBody>
          <a:bodyPr wrap="square" rtlCol="0">
            <a:spAutoFit/>
          </a:bodyPr>
          <a:lstStyle/>
          <a:p>
            <a:r>
              <a:rPr lang="en-US" dirty="0">
                <a:latin typeface="+mj-lt"/>
              </a:rPr>
              <a:t>Along Line W: </a:t>
            </a:r>
          </a:p>
          <a:p>
            <a:endParaRPr lang="en-US" dirty="0">
              <a:latin typeface="+mj-lt"/>
            </a:endParaRPr>
          </a:p>
          <a:p>
            <a:r>
              <a:rPr lang="en-US" dirty="0">
                <a:latin typeface="+mj-lt"/>
              </a:rPr>
              <a:t>Depth offset between the age and AOU maximums. </a:t>
            </a:r>
          </a:p>
          <a:p>
            <a:endParaRPr lang="en-US" dirty="0">
              <a:latin typeface="+mj-lt"/>
            </a:endParaRPr>
          </a:p>
          <a:p>
            <a:endParaRPr lang="en-US" dirty="0">
              <a:latin typeface="+mj-lt"/>
            </a:endParaRPr>
          </a:p>
          <a:p>
            <a:r>
              <a:rPr lang="en-US" dirty="0">
                <a:latin typeface="+mj-lt"/>
              </a:rPr>
              <a:t>Line 40N: </a:t>
            </a:r>
          </a:p>
          <a:p>
            <a:endParaRPr lang="en-US" dirty="0">
              <a:latin typeface="+mj-lt"/>
            </a:endParaRPr>
          </a:p>
          <a:p>
            <a:r>
              <a:rPr lang="en-US" dirty="0">
                <a:latin typeface="+mj-lt"/>
              </a:rPr>
              <a:t>No depth offset</a:t>
            </a:r>
          </a:p>
          <a:p>
            <a:endParaRPr lang="en-US" dirty="0">
              <a:latin typeface="+mj-lt"/>
            </a:endParaRPr>
          </a:p>
          <a:p>
            <a:endParaRPr lang="en-US" dirty="0">
              <a:latin typeface="+mj-lt"/>
            </a:endParaRPr>
          </a:p>
          <a:p>
            <a:r>
              <a:rPr lang="en-US" dirty="0">
                <a:latin typeface="+mj-lt"/>
              </a:rPr>
              <a:t>Any </a:t>
            </a:r>
            <a:r>
              <a:rPr lang="en-US" b="1" dirty="0">
                <a:latin typeface="+mj-lt"/>
              </a:rPr>
              <a:t>vertical motion </a:t>
            </a:r>
            <a:r>
              <a:rPr lang="en-US" dirty="0">
                <a:latin typeface="+mj-lt"/>
              </a:rPr>
              <a:t>would act to reduce the positive correlation. </a:t>
            </a:r>
            <a:endParaRPr lang="en-US" b="1" dirty="0">
              <a:latin typeface="+mj-lt"/>
            </a:endParaRPr>
          </a:p>
        </p:txBody>
      </p:sp>
      <p:sp>
        <p:nvSpPr>
          <p:cNvPr id="12" name="Rectangle 11">
            <a:extLst>
              <a:ext uri="{FF2B5EF4-FFF2-40B4-BE49-F238E27FC236}">
                <a16:creationId xmlns:a16="http://schemas.microsoft.com/office/drawing/2014/main" id="{50F21019-9C16-B145-857F-F8D835FA6292}"/>
              </a:ext>
            </a:extLst>
          </p:cNvPr>
          <p:cNvSpPr/>
          <p:nvPr/>
        </p:nvSpPr>
        <p:spPr>
          <a:xfrm>
            <a:off x="5924947" y="1019947"/>
            <a:ext cx="5919788" cy="5629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11E50DFB-3671-C446-9EE2-D7CE5EDCCE79}"/>
              </a:ext>
            </a:extLst>
          </p:cNvPr>
          <p:cNvSpPr/>
          <p:nvPr/>
        </p:nvSpPr>
        <p:spPr>
          <a:xfrm>
            <a:off x="8458200" y="2271713"/>
            <a:ext cx="1869227" cy="3071812"/>
          </a:xfrm>
          <a:custGeom>
            <a:avLst/>
            <a:gdLst>
              <a:gd name="connsiteX0" fmla="*/ 0 w 1869227"/>
              <a:gd name="connsiteY0" fmla="*/ 0 h 3071812"/>
              <a:gd name="connsiteX1" fmla="*/ 1857375 w 1869227"/>
              <a:gd name="connsiteY1" fmla="*/ 785812 h 3071812"/>
              <a:gd name="connsiteX2" fmla="*/ 842963 w 1869227"/>
              <a:gd name="connsiteY2" fmla="*/ 3071812 h 3071812"/>
              <a:gd name="connsiteX3" fmla="*/ 842963 w 1869227"/>
              <a:gd name="connsiteY3" fmla="*/ 3071812 h 3071812"/>
            </a:gdLst>
            <a:ahLst/>
            <a:cxnLst>
              <a:cxn ang="0">
                <a:pos x="connsiteX0" y="connsiteY0"/>
              </a:cxn>
              <a:cxn ang="0">
                <a:pos x="connsiteX1" y="connsiteY1"/>
              </a:cxn>
              <a:cxn ang="0">
                <a:pos x="connsiteX2" y="connsiteY2"/>
              </a:cxn>
              <a:cxn ang="0">
                <a:pos x="connsiteX3" y="connsiteY3"/>
              </a:cxn>
            </a:cxnLst>
            <a:rect l="l" t="t" r="r" b="b"/>
            <a:pathLst>
              <a:path w="1869227" h="3071812">
                <a:moveTo>
                  <a:pt x="0" y="0"/>
                </a:moveTo>
                <a:cubicBezTo>
                  <a:pt x="858440" y="136921"/>
                  <a:pt x="1716881" y="273843"/>
                  <a:pt x="1857375" y="785812"/>
                </a:cubicBezTo>
                <a:cubicBezTo>
                  <a:pt x="1997869" y="1297781"/>
                  <a:pt x="842963" y="3071812"/>
                  <a:pt x="842963" y="3071812"/>
                </a:cubicBezTo>
                <a:lnTo>
                  <a:pt x="842963" y="3071812"/>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8210E0C3-D084-8545-8607-C27861D8FA31}"/>
              </a:ext>
            </a:extLst>
          </p:cNvPr>
          <p:cNvSpPr/>
          <p:nvPr/>
        </p:nvSpPr>
        <p:spPr>
          <a:xfrm>
            <a:off x="8229597" y="2586045"/>
            <a:ext cx="2241441" cy="3543300"/>
          </a:xfrm>
          <a:custGeom>
            <a:avLst/>
            <a:gdLst>
              <a:gd name="connsiteX0" fmla="*/ 0 w 2241441"/>
              <a:gd name="connsiteY0" fmla="*/ 0 h 3543300"/>
              <a:gd name="connsiteX1" fmla="*/ 2214563 w 2241441"/>
              <a:gd name="connsiteY1" fmla="*/ 1457325 h 3543300"/>
              <a:gd name="connsiteX2" fmla="*/ 1028700 w 2241441"/>
              <a:gd name="connsiteY2" fmla="*/ 3543300 h 3543300"/>
            </a:gdLst>
            <a:ahLst/>
            <a:cxnLst>
              <a:cxn ang="0">
                <a:pos x="connsiteX0" y="connsiteY0"/>
              </a:cxn>
              <a:cxn ang="0">
                <a:pos x="connsiteX1" y="connsiteY1"/>
              </a:cxn>
              <a:cxn ang="0">
                <a:pos x="connsiteX2" y="connsiteY2"/>
              </a:cxn>
            </a:cxnLst>
            <a:rect l="l" t="t" r="r" b="b"/>
            <a:pathLst>
              <a:path w="2241441" h="3543300">
                <a:moveTo>
                  <a:pt x="0" y="0"/>
                </a:moveTo>
                <a:cubicBezTo>
                  <a:pt x="1021556" y="433387"/>
                  <a:pt x="2043113" y="866775"/>
                  <a:pt x="2214563" y="1457325"/>
                </a:cubicBezTo>
                <a:cubicBezTo>
                  <a:pt x="2386013" y="2047875"/>
                  <a:pt x="1707356" y="2795587"/>
                  <a:pt x="1028700" y="3543300"/>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2B5267E-6123-7748-8F2D-3CB873E9E6F3}"/>
              </a:ext>
            </a:extLst>
          </p:cNvPr>
          <p:cNvCxnSpPr/>
          <p:nvPr/>
        </p:nvCxnSpPr>
        <p:spPr>
          <a:xfrm>
            <a:off x="7343775" y="2028821"/>
            <a:ext cx="0" cy="4229100"/>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CD0C81-5D2A-CE4D-96AE-466BBC16A04B}"/>
              </a:ext>
            </a:extLst>
          </p:cNvPr>
          <p:cNvSpPr txBox="1"/>
          <p:nvPr/>
        </p:nvSpPr>
        <p:spPr>
          <a:xfrm rot="16200000">
            <a:off x="6515096" y="3671890"/>
            <a:ext cx="1128712" cy="369332"/>
          </a:xfrm>
          <a:prstGeom prst="rect">
            <a:avLst/>
          </a:prstGeom>
          <a:noFill/>
        </p:spPr>
        <p:txBody>
          <a:bodyPr wrap="square" rtlCol="0">
            <a:spAutoFit/>
          </a:bodyPr>
          <a:lstStyle/>
          <a:p>
            <a:r>
              <a:rPr lang="en-US" b="1" dirty="0"/>
              <a:t>Depth</a:t>
            </a:r>
          </a:p>
        </p:txBody>
      </p:sp>
      <p:sp>
        <p:nvSpPr>
          <p:cNvPr id="28" name="TextBox 27">
            <a:extLst>
              <a:ext uri="{FF2B5EF4-FFF2-40B4-BE49-F238E27FC236}">
                <a16:creationId xmlns:a16="http://schemas.microsoft.com/office/drawing/2014/main" id="{ECC2A4BE-9771-E94E-A4F6-4B5AC090C452}"/>
              </a:ext>
            </a:extLst>
          </p:cNvPr>
          <p:cNvSpPr txBox="1"/>
          <p:nvPr/>
        </p:nvSpPr>
        <p:spPr>
          <a:xfrm>
            <a:off x="8648700" y="1957381"/>
            <a:ext cx="1223963" cy="369332"/>
          </a:xfrm>
          <a:prstGeom prst="rect">
            <a:avLst/>
          </a:prstGeom>
          <a:noFill/>
        </p:spPr>
        <p:txBody>
          <a:bodyPr wrap="square" rtlCol="0">
            <a:spAutoFit/>
          </a:bodyPr>
          <a:lstStyle/>
          <a:p>
            <a:r>
              <a:rPr lang="en-US" b="1" dirty="0">
                <a:solidFill>
                  <a:srgbClr val="FF0000"/>
                </a:solidFill>
              </a:rPr>
              <a:t>AOU</a:t>
            </a:r>
          </a:p>
        </p:txBody>
      </p:sp>
      <p:sp>
        <p:nvSpPr>
          <p:cNvPr id="29" name="TextBox 28">
            <a:extLst>
              <a:ext uri="{FF2B5EF4-FFF2-40B4-BE49-F238E27FC236}">
                <a16:creationId xmlns:a16="http://schemas.microsoft.com/office/drawing/2014/main" id="{9B70D943-D3F9-3C4C-82C3-F1920DFDA891}"/>
              </a:ext>
            </a:extLst>
          </p:cNvPr>
          <p:cNvSpPr txBox="1"/>
          <p:nvPr/>
        </p:nvSpPr>
        <p:spPr>
          <a:xfrm>
            <a:off x="8314589" y="2352761"/>
            <a:ext cx="1223963" cy="369332"/>
          </a:xfrm>
          <a:prstGeom prst="rect">
            <a:avLst/>
          </a:prstGeom>
          <a:noFill/>
        </p:spPr>
        <p:txBody>
          <a:bodyPr wrap="square" rtlCol="0">
            <a:spAutoFit/>
          </a:bodyPr>
          <a:lstStyle/>
          <a:p>
            <a:r>
              <a:rPr lang="en-US" b="1" dirty="0">
                <a:solidFill>
                  <a:srgbClr val="0070C0"/>
                </a:solidFill>
              </a:rPr>
              <a:t>Age</a:t>
            </a:r>
          </a:p>
        </p:txBody>
      </p:sp>
      <p:sp>
        <p:nvSpPr>
          <p:cNvPr id="36" name="Curved Up Arrow 35">
            <a:extLst>
              <a:ext uri="{FF2B5EF4-FFF2-40B4-BE49-F238E27FC236}">
                <a16:creationId xmlns:a16="http://schemas.microsoft.com/office/drawing/2014/main" id="{0EFFAD94-2829-B84F-8CCF-BB25E2DA3C8B}"/>
              </a:ext>
            </a:extLst>
          </p:cNvPr>
          <p:cNvSpPr/>
          <p:nvPr/>
        </p:nvSpPr>
        <p:spPr>
          <a:xfrm>
            <a:off x="10327427" y="3950492"/>
            <a:ext cx="372214" cy="441844"/>
          </a:xfrm>
          <a:prstGeom prst="curved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F721BB19-BC0C-3F44-89EB-4A73DB2119AE}"/>
              </a:ext>
            </a:extLst>
          </p:cNvPr>
          <p:cNvSpPr/>
          <p:nvPr/>
        </p:nvSpPr>
        <p:spPr>
          <a:xfrm>
            <a:off x="7343775" y="3419180"/>
            <a:ext cx="4241687" cy="531311"/>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rved Up Arrow 36">
            <a:extLst>
              <a:ext uri="{FF2B5EF4-FFF2-40B4-BE49-F238E27FC236}">
                <a16:creationId xmlns:a16="http://schemas.microsoft.com/office/drawing/2014/main" id="{C765D260-621E-4541-B60E-DBA63181D3E2}"/>
              </a:ext>
            </a:extLst>
          </p:cNvPr>
          <p:cNvSpPr/>
          <p:nvPr/>
        </p:nvSpPr>
        <p:spPr>
          <a:xfrm>
            <a:off x="9711001" y="3979068"/>
            <a:ext cx="372214" cy="441844"/>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Up Arrow 37">
            <a:extLst>
              <a:ext uri="{FF2B5EF4-FFF2-40B4-BE49-F238E27FC236}">
                <a16:creationId xmlns:a16="http://schemas.microsoft.com/office/drawing/2014/main" id="{B639675E-FAAF-804A-A301-70C075D84C16}"/>
              </a:ext>
            </a:extLst>
          </p:cNvPr>
          <p:cNvSpPr/>
          <p:nvPr/>
        </p:nvSpPr>
        <p:spPr>
          <a:xfrm>
            <a:off x="10752478" y="3419180"/>
            <a:ext cx="319882" cy="443449"/>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wn Arrow 38">
            <a:extLst>
              <a:ext uri="{FF2B5EF4-FFF2-40B4-BE49-F238E27FC236}">
                <a16:creationId xmlns:a16="http://schemas.microsoft.com/office/drawing/2014/main" id="{4808D0CE-2E1A-4C45-9A9F-6B6DA16F5C8D}"/>
              </a:ext>
            </a:extLst>
          </p:cNvPr>
          <p:cNvSpPr/>
          <p:nvPr/>
        </p:nvSpPr>
        <p:spPr>
          <a:xfrm>
            <a:off x="11196637" y="3458738"/>
            <a:ext cx="314325" cy="44648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6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0" grpId="0" animBg="1"/>
      <p:bldP spid="26" grpId="0"/>
      <p:bldP spid="28" grpId="0"/>
      <p:bldP spid="29" grpId="0"/>
      <p:bldP spid="36" grpId="0" animBg="1"/>
      <p:bldP spid="40" grpId="0" animBg="1"/>
      <p:bldP spid="37" grpId="0" animBg="1"/>
      <p:bldP spid="38" grpId="0" animBg="1"/>
      <p:bldP spid="3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00FE-4F91-A448-8C11-E159B76EC217}"/>
              </a:ext>
            </a:extLst>
          </p:cNvPr>
          <p:cNvSpPr>
            <a:spLocks noGrp="1"/>
          </p:cNvSpPr>
          <p:nvPr>
            <p:ph type="title"/>
          </p:nvPr>
        </p:nvSpPr>
        <p:spPr/>
        <p:txBody>
          <a:bodyPr/>
          <a:lstStyle/>
          <a:p>
            <a:r>
              <a:rPr lang="en-US" dirty="0"/>
              <a:t>Vertical + Horizontal Variability</a:t>
            </a:r>
          </a:p>
        </p:txBody>
      </p:sp>
      <p:pic>
        <p:nvPicPr>
          <p:cNvPr id="4" name="Picture 3">
            <a:extLst>
              <a:ext uri="{FF2B5EF4-FFF2-40B4-BE49-F238E27FC236}">
                <a16:creationId xmlns:a16="http://schemas.microsoft.com/office/drawing/2014/main" id="{C2E144E8-2E7F-6348-83EE-BDE761C79EFE}"/>
              </a:ext>
            </a:extLst>
          </p:cNvPr>
          <p:cNvPicPr/>
          <p:nvPr/>
        </p:nvPicPr>
        <p:blipFill>
          <a:blip r:embed="rId3"/>
          <a:stretch>
            <a:fillRect/>
          </a:stretch>
        </p:blipFill>
        <p:spPr>
          <a:xfrm>
            <a:off x="5410200" y="1424066"/>
            <a:ext cx="5943600" cy="4800600"/>
          </a:xfrm>
          <a:prstGeom prst="rect">
            <a:avLst/>
          </a:prstGeom>
        </p:spPr>
      </p:pic>
      <p:sp>
        <p:nvSpPr>
          <p:cNvPr id="3" name="TextBox 2">
            <a:extLst>
              <a:ext uri="{FF2B5EF4-FFF2-40B4-BE49-F238E27FC236}">
                <a16:creationId xmlns:a16="http://schemas.microsoft.com/office/drawing/2014/main" id="{8063F3A5-90C1-CD42-9D40-F8705BB55F4C}"/>
              </a:ext>
            </a:extLst>
          </p:cNvPr>
          <p:cNvSpPr txBox="1"/>
          <p:nvPr/>
        </p:nvSpPr>
        <p:spPr>
          <a:xfrm>
            <a:off x="838200" y="1714500"/>
            <a:ext cx="4719638" cy="1384995"/>
          </a:xfrm>
          <a:prstGeom prst="rect">
            <a:avLst/>
          </a:prstGeom>
          <a:noFill/>
        </p:spPr>
        <p:txBody>
          <a:bodyPr wrap="square" rtlCol="0">
            <a:spAutoFit/>
          </a:bodyPr>
          <a:lstStyle/>
          <a:p>
            <a:r>
              <a:rPr lang="en-US" sz="2800" dirty="0">
                <a:latin typeface="+mj-lt"/>
              </a:rPr>
              <a:t>Horizontal (along-isopycnal) variability is very low at the end of Line W</a:t>
            </a:r>
          </a:p>
        </p:txBody>
      </p:sp>
      <p:sp>
        <p:nvSpPr>
          <p:cNvPr id="5" name="TextBox 4">
            <a:extLst>
              <a:ext uri="{FF2B5EF4-FFF2-40B4-BE49-F238E27FC236}">
                <a16:creationId xmlns:a16="http://schemas.microsoft.com/office/drawing/2014/main" id="{30DA91FA-38FE-A141-8459-528CA034D26C}"/>
              </a:ext>
            </a:extLst>
          </p:cNvPr>
          <p:cNvSpPr txBox="1"/>
          <p:nvPr/>
        </p:nvSpPr>
        <p:spPr>
          <a:xfrm>
            <a:off x="838200" y="3509962"/>
            <a:ext cx="4719638" cy="1815882"/>
          </a:xfrm>
          <a:prstGeom prst="rect">
            <a:avLst/>
          </a:prstGeom>
          <a:noFill/>
        </p:spPr>
        <p:txBody>
          <a:bodyPr wrap="square" rtlCol="0">
            <a:spAutoFit/>
          </a:bodyPr>
          <a:lstStyle/>
          <a:p>
            <a:r>
              <a:rPr lang="en-US" sz="2800" dirty="0">
                <a:latin typeface="+mj-lt"/>
              </a:rPr>
              <a:t>Combination of low horizontal variability and depth offset of AOU and age maximum that causes anomalous correlation.</a:t>
            </a:r>
          </a:p>
        </p:txBody>
      </p:sp>
    </p:spTree>
    <p:extLst>
      <p:ext uri="{BB962C8B-B14F-4D97-AF65-F5344CB8AC3E}">
        <p14:creationId xmlns:p14="http://schemas.microsoft.com/office/powerpoint/2010/main" val="404869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D6CDB20-394C-4D51-9C5B-8751E21338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3">
            <a:extLst>
              <a:ext uri="{FF2B5EF4-FFF2-40B4-BE49-F238E27FC236}">
                <a16:creationId xmlns:a16="http://schemas.microsoft.com/office/drawing/2014/main" id="{46DFD1E0-DCA7-47E6-B78B-6ECDDF873D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AB0B1E-BB97-40E0-8DCD-D1197A0E1D6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4588A1-1F6B-9E4E-9E11-6B229FAA8E72}"/>
              </a:ext>
            </a:extLst>
          </p:cNvPr>
          <p:cNvSpPr>
            <a:spLocks noGrp="1"/>
          </p:cNvSpPr>
          <p:nvPr>
            <p:ph type="title"/>
          </p:nvPr>
        </p:nvSpPr>
        <p:spPr>
          <a:xfrm>
            <a:off x="1288064" y="1284731"/>
            <a:ext cx="9637776" cy="1430696"/>
          </a:xfrm>
        </p:spPr>
        <p:txBody>
          <a:bodyPr>
            <a:normAutofit/>
          </a:bodyPr>
          <a:lstStyle/>
          <a:p>
            <a:r>
              <a:rPr lang="en-US"/>
              <a:t>Conclusions</a:t>
            </a:r>
          </a:p>
        </p:txBody>
      </p:sp>
      <p:sp>
        <p:nvSpPr>
          <p:cNvPr id="6" name="Content Placeholder 5">
            <a:extLst>
              <a:ext uri="{FF2B5EF4-FFF2-40B4-BE49-F238E27FC236}">
                <a16:creationId xmlns:a16="http://schemas.microsoft.com/office/drawing/2014/main" id="{2A454453-EB62-134B-A46E-0579A9503DBF}"/>
              </a:ext>
            </a:extLst>
          </p:cNvPr>
          <p:cNvSpPr>
            <a:spLocks noGrp="1"/>
          </p:cNvSpPr>
          <p:nvPr>
            <p:ph idx="1"/>
          </p:nvPr>
        </p:nvSpPr>
        <p:spPr>
          <a:xfrm>
            <a:off x="1288064" y="2557463"/>
            <a:ext cx="9637776" cy="3011187"/>
          </a:xfrm>
        </p:spPr>
        <p:txBody>
          <a:bodyPr>
            <a:normAutofit/>
          </a:bodyPr>
          <a:lstStyle/>
          <a:p>
            <a:r>
              <a:rPr lang="en-US" sz="2000" dirty="0"/>
              <a:t>Observations and model data indicate age-oxygen correlation is more complicated than typically assumed. </a:t>
            </a:r>
          </a:p>
          <a:p>
            <a:pPr marL="0" indent="0">
              <a:buNone/>
            </a:pPr>
            <a:endParaRPr lang="en-US" sz="2000" dirty="0"/>
          </a:p>
          <a:p>
            <a:r>
              <a:rPr lang="en-US" sz="2000" dirty="0"/>
              <a:t>Two regions of anomalous correlation seen in Line W observational data.</a:t>
            </a:r>
          </a:p>
          <a:p>
            <a:pPr marL="0" indent="0">
              <a:buNone/>
            </a:pPr>
            <a:endParaRPr lang="en-US" sz="2000" dirty="0"/>
          </a:p>
          <a:p>
            <a:r>
              <a:rPr lang="en-US" sz="2000" dirty="0"/>
              <a:t>Analysis suggests anomalous correlation is due to both offset of age and AOU maximums and reduced horizontal variability. </a:t>
            </a:r>
          </a:p>
        </p:txBody>
      </p:sp>
    </p:spTree>
    <p:extLst>
      <p:ext uri="{BB962C8B-B14F-4D97-AF65-F5344CB8AC3E}">
        <p14:creationId xmlns:p14="http://schemas.microsoft.com/office/powerpoint/2010/main" val="3356667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FA71E9-F540-3843-898D-B2B90BE8315E}"/>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Presentation Outline</a:t>
            </a:r>
          </a:p>
        </p:txBody>
      </p:sp>
      <p:sp>
        <p:nvSpPr>
          <p:cNvPr id="3" name="Content Placeholder 2">
            <a:extLst>
              <a:ext uri="{FF2B5EF4-FFF2-40B4-BE49-F238E27FC236}">
                <a16:creationId xmlns:a16="http://schemas.microsoft.com/office/drawing/2014/main" id="{EFEA9234-8A55-C44E-BB72-E5D8C326DBFD}"/>
              </a:ext>
            </a:extLst>
          </p:cNvPr>
          <p:cNvSpPr>
            <a:spLocks noGrp="1"/>
          </p:cNvSpPr>
          <p:nvPr>
            <p:ph idx="1"/>
          </p:nvPr>
        </p:nvSpPr>
        <p:spPr>
          <a:xfrm>
            <a:off x="4976031" y="963877"/>
            <a:ext cx="6377769" cy="4930246"/>
          </a:xfrm>
        </p:spPr>
        <p:txBody>
          <a:bodyPr anchor="ctr">
            <a:normAutofit/>
          </a:bodyPr>
          <a:lstStyle/>
          <a:p>
            <a:pPr>
              <a:lnSpc>
                <a:spcPct val="100000"/>
              </a:lnSpc>
              <a:spcAft>
                <a:spcPts val="1800"/>
              </a:spcAft>
            </a:pPr>
            <a:r>
              <a:rPr lang="en-US" sz="2000" dirty="0"/>
              <a:t>Introduction: Background and Methods</a:t>
            </a:r>
          </a:p>
          <a:p>
            <a:pPr>
              <a:lnSpc>
                <a:spcPct val="100000"/>
              </a:lnSpc>
              <a:spcAft>
                <a:spcPts val="1800"/>
              </a:spcAft>
            </a:pPr>
            <a:r>
              <a:rPr lang="en-US" sz="2000" dirty="0"/>
              <a:t>Part I: Southern Hemisphere Westerlies: Recent Trends      	and Natural Variability</a:t>
            </a:r>
          </a:p>
          <a:p>
            <a:pPr>
              <a:lnSpc>
                <a:spcPct val="100000"/>
              </a:lnSpc>
              <a:spcAft>
                <a:spcPts val="1800"/>
              </a:spcAft>
            </a:pPr>
            <a:r>
              <a:rPr lang="en-US" sz="2000" dirty="0"/>
              <a:t>Part II: Global Oceanic Heat and Carbon Content</a:t>
            </a:r>
          </a:p>
          <a:p>
            <a:pPr>
              <a:lnSpc>
                <a:spcPct val="100000"/>
              </a:lnSpc>
              <a:spcAft>
                <a:spcPts val="1800"/>
              </a:spcAft>
            </a:pPr>
            <a:r>
              <a:rPr lang="en-US" sz="2000" dirty="0"/>
              <a:t>Part III: Relationship between Ocean Age and Oxygen</a:t>
            </a:r>
          </a:p>
          <a:p>
            <a:pPr>
              <a:lnSpc>
                <a:spcPct val="100000"/>
              </a:lnSpc>
              <a:spcAft>
                <a:spcPts val="1800"/>
              </a:spcAft>
            </a:pPr>
            <a:r>
              <a:rPr lang="en-US" sz="2000" dirty="0"/>
              <a:t>Conclusions</a:t>
            </a:r>
          </a:p>
          <a:p>
            <a:pPr>
              <a:lnSpc>
                <a:spcPct val="100000"/>
              </a:lnSpc>
              <a:spcAft>
                <a:spcPts val="1800"/>
              </a:spcAft>
            </a:pPr>
            <a:r>
              <a:rPr lang="en-US" sz="2000" dirty="0"/>
              <a:t>Questions</a:t>
            </a:r>
          </a:p>
        </p:txBody>
      </p:sp>
    </p:spTree>
    <p:extLst>
      <p:ext uri="{BB962C8B-B14F-4D97-AF65-F5344CB8AC3E}">
        <p14:creationId xmlns:p14="http://schemas.microsoft.com/office/powerpoint/2010/main" val="650337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0418210-C527-7C47-BEC8-22532780B30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Conclusions</a:t>
            </a:r>
          </a:p>
        </p:txBody>
      </p:sp>
    </p:spTree>
    <p:extLst>
      <p:ext uri="{BB962C8B-B14F-4D97-AF65-F5344CB8AC3E}">
        <p14:creationId xmlns:p14="http://schemas.microsoft.com/office/powerpoint/2010/main" val="1527565371"/>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2E2391-13D3-0E42-8848-F81C4C6F0544}"/>
              </a:ext>
            </a:extLst>
          </p:cNvPr>
          <p:cNvPicPr>
            <a:picLocks noChangeAspect="1"/>
          </p:cNvPicPr>
          <p:nvPr/>
        </p:nvPicPr>
        <p:blipFill>
          <a:blip r:embed="rId2"/>
          <a:stretch>
            <a:fillRect/>
          </a:stretch>
        </p:blipFill>
        <p:spPr>
          <a:xfrm>
            <a:off x="819150" y="215900"/>
            <a:ext cx="10553700" cy="6426200"/>
          </a:xfrm>
          <a:prstGeom prst="rect">
            <a:avLst/>
          </a:prstGeom>
        </p:spPr>
      </p:pic>
      <p:sp>
        <p:nvSpPr>
          <p:cNvPr id="4" name="Title 1">
            <a:extLst>
              <a:ext uri="{FF2B5EF4-FFF2-40B4-BE49-F238E27FC236}">
                <a16:creationId xmlns:a16="http://schemas.microsoft.com/office/drawing/2014/main" id="{18993019-B14D-2848-8128-B7B49B9BD368}"/>
              </a:ext>
            </a:extLst>
          </p:cNvPr>
          <p:cNvSpPr txBox="1">
            <a:spLocks/>
          </p:cNvSpPr>
          <p:nvPr/>
        </p:nvSpPr>
        <p:spPr>
          <a:xfrm>
            <a:off x="838200" y="414338"/>
            <a:ext cx="10515600" cy="6227762"/>
          </a:xfrm>
          <a:prstGeom prst="rect">
            <a:avLst/>
          </a:prstGeom>
          <a:solidFill>
            <a:schemeClr val="bg1">
              <a:alpha val="58000"/>
            </a:schemeClr>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Natural Variability</a:t>
            </a:r>
          </a:p>
        </p:txBody>
      </p:sp>
    </p:spTree>
    <p:extLst>
      <p:ext uri="{BB962C8B-B14F-4D97-AF65-F5344CB8AC3E}">
        <p14:creationId xmlns:p14="http://schemas.microsoft.com/office/powerpoint/2010/main" val="427373651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ind_ensembles.eps">
            <a:extLst>
              <a:ext uri="{FF2B5EF4-FFF2-40B4-BE49-F238E27FC236}">
                <a16:creationId xmlns:a16="http://schemas.microsoft.com/office/drawing/2014/main" id="{063D1D1A-31DB-3745-962A-E014AA66E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893" y="0"/>
            <a:ext cx="8185933" cy="6681680"/>
          </a:xfrm>
          <a:prstGeom prst="rect">
            <a:avLst/>
          </a:prstGeom>
        </p:spPr>
      </p:pic>
      <p:sp>
        <p:nvSpPr>
          <p:cNvPr id="5" name="Rectangle 4">
            <a:extLst>
              <a:ext uri="{FF2B5EF4-FFF2-40B4-BE49-F238E27FC236}">
                <a16:creationId xmlns:a16="http://schemas.microsoft.com/office/drawing/2014/main" id="{ABB08423-2DED-024B-A2E3-E482E9919D49}"/>
              </a:ext>
            </a:extLst>
          </p:cNvPr>
          <p:cNvSpPr/>
          <p:nvPr/>
        </p:nvSpPr>
        <p:spPr>
          <a:xfrm>
            <a:off x="1200150" y="0"/>
            <a:ext cx="10029825" cy="68580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20ACD4-B469-0646-9956-D3034E942522}"/>
              </a:ext>
            </a:extLst>
          </p:cNvPr>
          <p:cNvSpPr txBox="1"/>
          <p:nvPr/>
        </p:nvSpPr>
        <p:spPr>
          <a:xfrm>
            <a:off x="2185988" y="1014413"/>
            <a:ext cx="8443912" cy="1200329"/>
          </a:xfrm>
          <a:prstGeom prst="rect">
            <a:avLst/>
          </a:prstGeom>
          <a:noFill/>
        </p:spPr>
        <p:txBody>
          <a:bodyPr wrap="square" rtlCol="0">
            <a:spAutoFit/>
          </a:bodyPr>
          <a:lstStyle/>
          <a:p>
            <a:r>
              <a:rPr lang="en-US" sz="3600" dirty="0">
                <a:latin typeface="+mj-lt"/>
              </a:rPr>
              <a:t>Observed Trend is not decisively outside of the </a:t>
            </a:r>
            <a:r>
              <a:rPr lang="en-US" sz="3600" i="1" dirty="0">
                <a:latin typeface="+mj-lt"/>
              </a:rPr>
              <a:t>modeled</a:t>
            </a:r>
            <a:r>
              <a:rPr lang="en-US" sz="3600" dirty="0">
                <a:latin typeface="+mj-lt"/>
              </a:rPr>
              <a:t> natural variability </a:t>
            </a:r>
          </a:p>
        </p:txBody>
      </p:sp>
      <p:sp>
        <p:nvSpPr>
          <p:cNvPr id="7" name="TextBox 6">
            <a:extLst>
              <a:ext uri="{FF2B5EF4-FFF2-40B4-BE49-F238E27FC236}">
                <a16:creationId xmlns:a16="http://schemas.microsoft.com/office/drawing/2014/main" id="{D4C90D61-18CE-174F-8FAE-63B415DCF000}"/>
              </a:ext>
            </a:extLst>
          </p:cNvPr>
          <p:cNvSpPr txBox="1"/>
          <p:nvPr/>
        </p:nvSpPr>
        <p:spPr>
          <a:xfrm>
            <a:off x="2229657" y="3340840"/>
            <a:ext cx="8443912" cy="1754326"/>
          </a:xfrm>
          <a:prstGeom prst="rect">
            <a:avLst/>
          </a:prstGeom>
          <a:noFill/>
        </p:spPr>
        <p:txBody>
          <a:bodyPr wrap="square" rtlCol="0">
            <a:spAutoFit/>
          </a:bodyPr>
          <a:lstStyle/>
          <a:p>
            <a:r>
              <a:rPr lang="en-US" sz="3600" dirty="0">
                <a:latin typeface="+mj-lt"/>
              </a:rPr>
              <a:t>Large natural variability can explain why some models achieve “incorrect” historical trend</a:t>
            </a:r>
          </a:p>
        </p:txBody>
      </p:sp>
    </p:spTree>
    <p:extLst>
      <p:ext uri="{BB962C8B-B14F-4D97-AF65-F5344CB8AC3E}">
        <p14:creationId xmlns:p14="http://schemas.microsoft.com/office/powerpoint/2010/main" val="218039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75D3E7-A45B-214A-B095-4CD265865E19}"/>
              </a:ext>
            </a:extLst>
          </p:cNvPr>
          <p:cNvPicPr>
            <a:picLocks noChangeAspect="1"/>
          </p:cNvPicPr>
          <p:nvPr/>
        </p:nvPicPr>
        <p:blipFill rotWithShape="1">
          <a:blip r:embed="rId3"/>
          <a:srcRect l="7431" r="7516" b="53449"/>
          <a:stretch/>
        </p:blipFill>
        <p:spPr>
          <a:xfrm>
            <a:off x="628649" y="1008062"/>
            <a:ext cx="5561902" cy="4435476"/>
          </a:xfrm>
          <a:prstGeom prst="rect">
            <a:avLst/>
          </a:prstGeom>
        </p:spPr>
      </p:pic>
      <p:pic>
        <p:nvPicPr>
          <p:cNvPr id="5" name="Picture 4">
            <a:extLst>
              <a:ext uri="{FF2B5EF4-FFF2-40B4-BE49-F238E27FC236}">
                <a16:creationId xmlns:a16="http://schemas.microsoft.com/office/drawing/2014/main" id="{D72E75B1-10DC-7145-8EC4-8FC5A7AADC9C}"/>
              </a:ext>
            </a:extLst>
          </p:cNvPr>
          <p:cNvPicPr>
            <a:picLocks noChangeAspect="1"/>
          </p:cNvPicPr>
          <p:nvPr/>
        </p:nvPicPr>
        <p:blipFill rotWithShape="1">
          <a:blip r:embed="rId3"/>
          <a:srcRect l="6700" t="45755" r="7475"/>
          <a:stretch/>
        </p:blipFill>
        <p:spPr>
          <a:xfrm>
            <a:off x="6190551" y="893758"/>
            <a:ext cx="5607587" cy="5164142"/>
          </a:xfrm>
          <a:prstGeom prst="rect">
            <a:avLst/>
          </a:prstGeom>
        </p:spPr>
      </p:pic>
      <p:sp>
        <p:nvSpPr>
          <p:cNvPr id="6" name="Rectangle 5">
            <a:extLst>
              <a:ext uri="{FF2B5EF4-FFF2-40B4-BE49-F238E27FC236}">
                <a16:creationId xmlns:a16="http://schemas.microsoft.com/office/drawing/2014/main" id="{FB98C403-5BF4-264C-84B3-3F2865A71977}"/>
              </a:ext>
            </a:extLst>
          </p:cNvPr>
          <p:cNvSpPr/>
          <p:nvPr/>
        </p:nvSpPr>
        <p:spPr>
          <a:xfrm>
            <a:off x="271463" y="400050"/>
            <a:ext cx="11687175" cy="632936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C36CF7-282F-4248-A923-AAF2790C215C}"/>
              </a:ext>
            </a:extLst>
          </p:cNvPr>
          <p:cNvSpPr txBox="1"/>
          <p:nvPr/>
        </p:nvSpPr>
        <p:spPr>
          <a:xfrm>
            <a:off x="2547237" y="2625635"/>
            <a:ext cx="8001000" cy="1754326"/>
          </a:xfrm>
          <a:prstGeom prst="rect">
            <a:avLst/>
          </a:prstGeom>
          <a:noFill/>
        </p:spPr>
        <p:txBody>
          <a:bodyPr wrap="square" rtlCol="0">
            <a:spAutoFit/>
          </a:bodyPr>
          <a:lstStyle/>
          <a:p>
            <a:r>
              <a:rPr lang="en-US" sz="3600" dirty="0">
                <a:latin typeface="+mj-lt"/>
              </a:rPr>
              <a:t>Global carbon and heat are negatively correlated across all simulations regardless of Weddell Sea Convection</a:t>
            </a:r>
          </a:p>
        </p:txBody>
      </p:sp>
    </p:spTree>
    <p:extLst>
      <p:ext uri="{BB962C8B-B14F-4D97-AF65-F5344CB8AC3E}">
        <p14:creationId xmlns:p14="http://schemas.microsoft.com/office/powerpoint/2010/main" val="162911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F1F41-09AD-E044-A1D9-EBE989FEAF1D}"/>
              </a:ext>
            </a:extLst>
          </p:cNvPr>
          <p:cNvPicPr>
            <a:picLocks noChangeAspect="1"/>
          </p:cNvPicPr>
          <p:nvPr/>
        </p:nvPicPr>
        <p:blipFill>
          <a:blip r:embed="rId2"/>
          <a:stretch>
            <a:fillRect/>
          </a:stretch>
        </p:blipFill>
        <p:spPr>
          <a:xfrm>
            <a:off x="2177143" y="0"/>
            <a:ext cx="7837714" cy="6858000"/>
          </a:xfrm>
          <a:prstGeom prst="rect">
            <a:avLst/>
          </a:prstGeom>
        </p:spPr>
      </p:pic>
    </p:spTree>
    <p:extLst>
      <p:ext uri="{BB962C8B-B14F-4D97-AF65-F5344CB8AC3E}">
        <p14:creationId xmlns:p14="http://schemas.microsoft.com/office/powerpoint/2010/main" val="258667192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279A5C-67ED-824D-A2FC-19897E15830C}"/>
              </a:ext>
            </a:extLst>
          </p:cNvPr>
          <p:cNvPicPr>
            <a:picLocks noChangeAspect="1"/>
          </p:cNvPicPr>
          <p:nvPr/>
        </p:nvPicPr>
        <p:blipFill rotWithShape="1">
          <a:blip r:embed="rId2">
            <a:extLst>
              <a:ext uri="{28A0092B-C50C-407E-A947-70E740481C1C}">
                <a14:useLocalDpi xmlns:a14="http://schemas.microsoft.com/office/drawing/2010/main" val="0"/>
              </a:ext>
            </a:extLst>
          </a:blip>
          <a:srcRect b="3181"/>
          <a:stretch/>
        </p:blipFill>
        <p:spPr>
          <a:xfrm>
            <a:off x="2628107" y="0"/>
            <a:ext cx="6935787" cy="6715126"/>
          </a:xfrm>
          <a:prstGeom prst="rect">
            <a:avLst/>
          </a:prstGeom>
        </p:spPr>
      </p:pic>
      <p:sp>
        <p:nvSpPr>
          <p:cNvPr id="3" name="Rectangle 2">
            <a:extLst>
              <a:ext uri="{FF2B5EF4-FFF2-40B4-BE49-F238E27FC236}">
                <a16:creationId xmlns:a16="http://schemas.microsoft.com/office/drawing/2014/main" id="{49F22F1F-DBE6-FC49-8522-058E04631712}"/>
              </a:ext>
            </a:extLst>
          </p:cNvPr>
          <p:cNvSpPr/>
          <p:nvPr/>
        </p:nvSpPr>
        <p:spPr>
          <a:xfrm>
            <a:off x="1785938" y="0"/>
            <a:ext cx="8643937" cy="68580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BFA406-9793-624B-8E14-D302C0824CB4}"/>
              </a:ext>
            </a:extLst>
          </p:cNvPr>
          <p:cNvSpPr txBox="1"/>
          <p:nvPr/>
        </p:nvSpPr>
        <p:spPr>
          <a:xfrm>
            <a:off x="2443163" y="1328738"/>
            <a:ext cx="7272337" cy="1200329"/>
          </a:xfrm>
          <a:prstGeom prst="rect">
            <a:avLst/>
          </a:prstGeom>
          <a:noFill/>
        </p:spPr>
        <p:txBody>
          <a:bodyPr wrap="square" rtlCol="0">
            <a:spAutoFit/>
          </a:bodyPr>
          <a:lstStyle/>
          <a:p>
            <a:pPr algn="ctr"/>
            <a:r>
              <a:rPr lang="en-US" sz="3600" dirty="0">
                <a:latin typeface="+mj-lt"/>
              </a:rPr>
              <a:t>Positive (negative) correlation between age and oxygen (AOU)</a:t>
            </a:r>
          </a:p>
        </p:txBody>
      </p:sp>
      <p:sp>
        <p:nvSpPr>
          <p:cNvPr id="6" name="TextBox 5">
            <a:extLst>
              <a:ext uri="{FF2B5EF4-FFF2-40B4-BE49-F238E27FC236}">
                <a16:creationId xmlns:a16="http://schemas.microsoft.com/office/drawing/2014/main" id="{BDC4BD1A-92E1-D948-80BD-1FF545F304EE}"/>
              </a:ext>
            </a:extLst>
          </p:cNvPr>
          <p:cNvSpPr txBox="1"/>
          <p:nvPr/>
        </p:nvSpPr>
        <p:spPr>
          <a:xfrm>
            <a:off x="2443162" y="3357563"/>
            <a:ext cx="7272337" cy="2308324"/>
          </a:xfrm>
          <a:prstGeom prst="rect">
            <a:avLst/>
          </a:prstGeom>
          <a:noFill/>
        </p:spPr>
        <p:txBody>
          <a:bodyPr wrap="square" rtlCol="0">
            <a:spAutoFit/>
          </a:bodyPr>
          <a:lstStyle/>
          <a:p>
            <a:pPr algn="ctr"/>
            <a:r>
              <a:rPr lang="en-US" sz="3600" dirty="0">
                <a:latin typeface="+mj-lt"/>
              </a:rPr>
              <a:t>Reduced horizontal variability </a:t>
            </a:r>
          </a:p>
          <a:p>
            <a:pPr algn="ctr"/>
            <a:r>
              <a:rPr lang="en-US" sz="3600" dirty="0">
                <a:latin typeface="+mj-lt"/>
              </a:rPr>
              <a:t>and </a:t>
            </a:r>
          </a:p>
          <a:p>
            <a:pPr algn="ctr"/>
            <a:r>
              <a:rPr lang="en-US" sz="3600" dirty="0">
                <a:latin typeface="+mj-lt"/>
              </a:rPr>
              <a:t>Vertical offset between age and AOU maximums</a:t>
            </a:r>
          </a:p>
        </p:txBody>
      </p:sp>
    </p:spTree>
    <p:extLst>
      <p:ext uri="{BB962C8B-B14F-4D97-AF65-F5344CB8AC3E}">
        <p14:creationId xmlns:p14="http://schemas.microsoft.com/office/powerpoint/2010/main" val="145873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BD1CFC-7A7F-2E45-9B14-6488689179E3}"/>
              </a:ext>
            </a:extLst>
          </p:cNvPr>
          <p:cNvSpPr/>
          <p:nvPr/>
        </p:nvSpPr>
        <p:spPr>
          <a:xfrm>
            <a:off x="488157" y="4843463"/>
            <a:ext cx="11215687" cy="1685930"/>
          </a:xfrm>
          <a:prstGeom prst="rect">
            <a:avLst/>
          </a:prstGeom>
          <a:solidFill>
            <a:schemeClr val="tx1">
              <a:lumMod val="75000"/>
              <a:lumOff val="25000"/>
            </a:schemeClr>
          </a:solidFill>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81C2B5C-97D0-2646-9431-7DDC912C60E9}"/>
              </a:ext>
            </a:extLst>
          </p:cNvPr>
          <p:cNvSpPr txBox="1"/>
          <p:nvPr/>
        </p:nvSpPr>
        <p:spPr>
          <a:xfrm>
            <a:off x="526073" y="4949738"/>
            <a:ext cx="11139854" cy="93044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400" dirty="0">
                <a:solidFill>
                  <a:schemeClr val="bg1"/>
                </a:solidFill>
                <a:latin typeface="+mj-lt"/>
                <a:ea typeface="+mj-ea"/>
                <a:cs typeface="+mj-cs"/>
              </a:rPr>
              <a:t>Unanswered Questions</a:t>
            </a:r>
          </a:p>
        </p:txBody>
      </p:sp>
      <p:sp>
        <p:nvSpPr>
          <p:cNvPr id="5" name="Rectangle 4">
            <a:extLst>
              <a:ext uri="{FF2B5EF4-FFF2-40B4-BE49-F238E27FC236}">
                <a16:creationId xmlns:a16="http://schemas.microsoft.com/office/drawing/2014/main" id="{381386A7-2562-4745-A404-B0718B04556C}"/>
              </a:ext>
            </a:extLst>
          </p:cNvPr>
          <p:cNvSpPr/>
          <p:nvPr/>
        </p:nvSpPr>
        <p:spPr>
          <a:xfrm>
            <a:off x="497497" y="4857789"/>
            <a:ext cx="11155680" cy="16459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6944810-6EAE-1049-9EAA-116F1A8EE702}"/>
              </a:ext>
            </a:extLst>
          </p:cNvPr>
          <p:cNvCxnSpPr>
            <a:cxnSpLocks/>
          </p:cNvCxnSpPr>
          <p:nvPr/>
        </p:nvCxnSpPr>
        <p:spPr>
          <a:xfrm>
            <a:off x="2938463" y="5880185"/>
            <a:ext cx="631507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3F68F6-F9A0-8F44-9303-B82A80171A20}"/>
              </a:ext>
            </a:extLst>
          </p:cNvPr>
          <p:cNvPicPr>
            <a:picLocks noChangeAspect="1"/>
          </p:cNvPicPr>
          <p:nvPr/>
        </p:nvPicPr>
        <p:blipFill>
          <a:blip r:embed="rId3"/>
          <a:stretch>
            <a:fillRect/>
          </a:stretch>
        </p:blipFill>
        <p:spPr>
          <a:xfrm>
            <a:off x="4434308" y="801583"/>
            <a:ext cx="3425609" cy="2997407"/>
          </a:xfrm>
          <a:prstGeom prst="rect">
            <a:avLst/>
          </a:prstGeom>
        </p:spPr>
      </p:pic>
      <p:pic>
        <p:nvPicPr>
          <p:cNvPr id="11" name="Picture 10" descr="wind_ensembles.eps">
            <a:extLst>
              <a:ext uri="{FF2B5EF4-FFF2-40B4-BE49-F238E27FC236}">
                <a16:creationId xmlns:a16="http://schemas.microsoft.com/office/drawing/2014/main" id="{E6A6508F-DACD-F049-B98D-1EB3CE88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68" y="906808"/>
            <a:ext cx="3433324" cy="2799479"/>
          </a:xfrm>
          <a:prstGeom prst="rect">
            <a:avLst/>
          </a:prstGeom>
        </p:spPr>
      </p:pic>
      <p:pic>
        <p:nvPicPr>
          <p:cNvPr id="12" name="Picture 11">
            <a:extLst>
              <a:ext uri="{FF2B5EF4-FFF2-40B4-BE49-F238E27FC236}">
                <a16:creationId xmlns:a16="http://schemas.microsoft.com/office/drawing/2014/main" id="{E9110782-7C5F-9848-9C86-7DF8AA398C31}"/>
              </a:ext>
            </a:extLst>
          </p:cNvPr>
          <p:cNvPicPr/>
          <p:nvPr/>
        </p:nvPicPr>
        <p:blipFill>
          <a:blip r:embed="rId5">
            <a:extLst>
              <a:ext uri="{28A0092B-C50C-407E-A947-70E740481C1C}">
                <a14:useLocalDpi xmlns:a14="http://schemas.microsoft.com/office/drawing/2010/main" val="0"/>
              </a:ext>
            </a:extLst>
          </a:blip>
          <a:stretch>
            <a:fillRect/>
          </a:stretch>
        </p:blipFill>
        <p:spPr>
          <a:xfrm>
            <a:off x="8449725" y="616905"/>
            <a:ext cx="3423916" cy="3423916"/>
          </a:xfrm>
          <a:prstGeom prst="rect">
            <a:avLst/>
          </a:prstGeom>
        </p:spPr>
      </p:pic>
      <p:cxnSp>
        <p:nvCxnSpPr>
          <p:cNvPr id="14" name="Straight Connector 13">
            <a:extLst>
              <a:ext uri="{FF2B5EF4-FFF2-40B4-BE49-F238E27FC236}">
                <a16:creationId xmlns:a16="http://schemas.microsoft.com/office/drawing/2014/main" id="{2418F188-12EC-944B-950D-71304D4F6803}"/>
              </a:ext>
            </a:extLst>
          </p:cNvPr>
          <p:cNvCxnSpPr/>
          <p:nvPr/>
        </p:nvCxnSpPr>
        <p:spPr>
          <a:xfrm>
            <a:off x="4029075" y="442913"/>
            <a:ext cx="0" cy="3857625"/>
          </a:xfrm>
          <a:prstGeom prst="line">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0B8B16F-31DC-C64E-AC84-07EE4064ADF1}"/>
              </a:ext>
            </a:extLst>
          </p:cNvPr>
          <p:cNvCxnSpPr/>
          <p:nvPr/>
        </p:nvCxnSpPr>
        <p:spPr>
          <a:xfrm>
            <a:off x="8210550" y="400049"/>
            <a:ext cx="0" cy="3857625"/>
          </a:xfrm>
          <a:prstGeom prst="line">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AFEECC5C-12DC-2D4A-A94F-A01D8CE1B28C}"/>
              </a:ext>
            </a:extLst>
          </p:cNvPr>
          <p:cNvSpPr/>
          <p:nvPr/>
        </p:nvSpPr>
        <p:spPr>
          <a:xfrm>
            <a:off x="171450" y="257175"/>
            <a:ext cx="3743325" cy="424338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D06BF3F-2E58-8240-B648-E15DF3B4C10A}"/>
              </a:ext>
            </a:extLst>
          </p:cNvPr>
          <p:cNvSpPr txBox="1"/>
          <p:nvPr/>
        </p:nvSpPr>
        <p:spPr>
          <a:xfrm>
            <a:off x="488157" y="842973"/>
            <a:ext cx="3492135" cy="3139321"/>
          </a:xfrm>
          <a:prstGeom prst="rect">
            <a:avLst/>
          </a:prstGeom>
          <a:noFill/>
        </p:spPr>
        <p:txBody>
          <a:bodyPr wrap="square" rtlCol="0">
            <a:spAutoFit/>
          </a:bodyPr>
          <a:lstStyle/>
          <a:p>
            <a:r>
              <a:rPr lang="en-US" dirty="0"/>
              <a:t>Has the SH jet continued to shift?</a:t>
            </a:r>
          </a:p>
          <a:p>
            <a:endParaRPr lang="en-US" dirty="0"/>
          </a:p>
          <a:p>
            <a:r>
              <a:rPr lang="en-US" dirty="0"/>
              <a:t>Can we estimate natural variability from observational (proxy) data?</a:t>
            </a:r>
          </a:p>
          <a:p>
            <a:endParaRPr lang="en-US" dirty="0"/>
          </a:p>
          <a:p>
            <a:r>
              <a:rPr lang="en-US" dirty="0"/>
              <a:t>How would this compare with modeled natural variability?</a:t>
            </a:r>
          </a:p>
          <a:p>
            <a:endParaRPr lang="en-US" dirty="0"/>
          </a:p>
          <a:p>
            <a:r>
              <a:rPr lang="en-US" dirty="0"/>
              <a:t>How does the newest generation of model’s natural variability compare with CMIP5?</a:t>
            </a:r>
          </a:p>
        </p:txBody>
      </p:sp>
      <p:sp>
        <p:nvSpPr>
          <p:cNvPr id="18" name="Rectangle 17">
            <a:extLst>
              <a:ext uri="{FF2B5EF4-FFF2-40B4-BE49-F238E27FC236}">
                <a16:creationId xmlns:a16="http://schemas.microsoft.com/office/drawing/2014/main" id="{A2C88689-1750-8542-ABAA-89C30D95470F}"/>
              </a:ext>
            </a:extLst>
          </p:cNvPr>
          <p:cNvSpPr/>
          <p:nvPr/>
        </p:nvSpPr>
        <p:spPr>
          <a:xfrm>
            <a:off x="4265408" y="257175"/>
            <a:ext cx="3743325" cy="424338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35C4ABE-BAD1-854E-ACB1-4273E0A259EF}"/>
              </a:ext>
            </a:extLst>
          </p:cNvPr>
          <p:cNvSpPr txBox="1"/>
          <p:nvPr/>
        </p:nvSpPr>
        <p:spPr>
          <a:xfrm>
            <a:off x="4355768" y="1020289"/>
            <a:ext cx="3774548" cy="2585323"/>
          </a:xfrm>
          <a:prstGeom prst="rect">
            <a:avLst/>
          </a:prstGeom>
          <a:noFill/>
        </p:spPr>
        <p:txBody>
          <a:bodyPr wrap="square" rtlCol="0">
            <a:spAutoFit/>
          </a:bodyPr>
          <a:lstStyle/>
          <a:p>
            <a:r>
              <a:rPr lang="en-US" dirty="0"/>
              <a:t>Does this negative correlation exist in other climate models? </a:t>
            </a:r>
          </a:p>
          <a:p>
            <a:endParaRPr lang="en-US" dirty="0"/>
          </a:p>
          <a:p>
            <a:r>
              <a:rPr lang="en-US" dirty="0"/>
              <a:t>Is there observational evidence that supports this negative correlation? </a:t>
            </a:r>
          </a:p>
          <a:p>
            <a:r>
              <a:rPr lang="en-US" dirty="0"/>
              <a:t> </a:t>
            </a:r>
          </a:p>
          <a:p>
            <a:r>
              <a:rPr lang="en-US" dirty="0"/>
              <a:t>What frequency of WS convection is ‘correct’? </a:t>
            </a:r>
          </a:p>
          <a:p>
            <a:endParaRPr lang="en-US" dirty="0"/>
          </a:p>
        </p:txBody>
      </p:sp>
      <p:sp>
        <p:nvSpPr>
          <p:cNvPr id="20" name="Rectangle 19">
            <a:extLst>
              <a:ext uri="{FF2B5EF4-FFF2-40B4-BE49-F238E27FC236}">
                <a16:creationId xmlns:a16="http://schemas.microsoft.com/office/drawing/2014/main" id="{3542BFB3-E610-6241-87D1-CB063AA08B86}"/>
              </a:ext>
            </a:extLst>
          </p:cNvPr>
          <p:cNvSpPr/>
          <p:nvPr/>
        </p:nvSpPr>
        <p:spPr>
          <a:xfrm>
            <a:off x="8449725" y="257175"/>
            <a:ext cx="3743325" cy="424338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4DB9D86-D263-EE42-AF34-C9E7A2E7AC33}"/>
              </a:ext>
            </a:extLst>
          </p:cNvPr>
          <p:cNvSpPr txBox="1"/>
          <p:nvPr/>
        </p:nvSpPr>
        <p:spPr>
          <a:xfrm>
            <a:off x="8412369" y="1020289"/>
            <a:ext cx="3631994" cy="2862322"/>
          </a:xfrm>
          <a:prstGeom prst="rect">
            <a:avLst/>
          </a:prstGeom>
          <a:noFill/>
        </p:spPr>
        <p:txBody>
          <a:bodyPr wrap="square" rtlCol="0">
            <a:spAutoFit/>
          </a:bodyPr>
          <a:lstStyle/>
          <a:p>
            <a:r>
              <a:rPr lang="en-US" dirty="0"/>
              <a:t>Is this anomalous correlation seen elsewhere? </a:t>
            </a:r>
          </a:p>
          <a:p>
            <a:endParaRPr lang="en-US" dirty="0"/>
          </a:p>
          <a:p>
            <a:r>
              <a:rPr lang="en-US" dirty="0"/>
              <a:t>What causes the lower region of anomalous correlation? </a:t>
            </a:r>
          </a:p>
          <a:p>
            <a:endParaRPr lang="en-US" dirty="0"/>
          </a:p>
          <a:p>
            <a:r>
              <a:rPr lang="en-US" dirty="0"/>
              <a:t>What are the implications for estimates of OUR?</a:t>
            </a:r>
          </a:p>
          <a:p>
            <a:endParaRPr lang="en-US" dirty="0"/>
          </a:p>
          <a:p>
            <a:endParaRPr lang="en-US" dirty="0"/>
          </a:p>
        </p:txBody>
      </p:sp>
    </p:spTree>
    <p:extLst>
      <p:ext uri="{BB962C8B-B14F-4D97-AF65-F5344CB8AC3E}">
        <p14:creationId xmlns:p14="http://schemas.microsoft.com/office/powerpoint/2010/main" val="85773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P spid="20" grpId="0" animBg="1"/>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63667-1EEA-8241-BBE9-9C5FEA574C7C}"/>
              </a:ext>
            </a:extLst>
          </p:cNvPr>
          <p:cNvSpPr txBox="1"/>
          <p:nvPr/>
        </p:nvSpPr>
        <p:spPr>
          <a:xfrm>
            <a:off x="842963" y="600075"/>
            <a:ext cx="9586912" cy="646331"/>
          </a:xfrm>
          <a:prstGeom prst="rect">
            <a:avLst/>
          </a:prstGeom>
          <a:noFill/>
        </p:spPr>
        <p:txBody>
          <a:bodyPr wrap="square" rtlCol="0">
            <a:spAutoFit/>
          </a:bodyPr>
          <a:lstStyle/>
          <a:p>
            <a:r>
              <a:rPr lang="en-US" sz="3600" dirty="0">
                <a:latin typeface="+mj-lt"/>
              </a:rPr>
              <a:t>Final Thoughts</a:t>
            </a:r>
          </a:p>
        </p:txBody>
      </p:sp>
      <p:sp>
        <p:nvSpPr>
          <p:cNvPr id="3" name="TextBox 2">
            <a:extLst>
              <a:ext uri="{FF2B5EF4-FFF2-40B4-BE49-F238E27FC236}">
                <a16:creationId xmlns:a16="http://schemas.microsoft.com/office/drawing/2014/main" id="{14A6D949-CC3E-0343-8F8A-58AA457469B4}"/>
              </a:ext>
            </a:extLst>
          </p:cNvPr>
          <p:cNvSpPr txBox="1"/>
          <p:nvPr/>
        </p:nvSpPr>
        <p:spPr>
          <a:xfrm>
            <a:off x="1085850" y="2028825"/>
            <a:ext cx="9486900" cy="1200329"/>
          </a:xfrm>
          <a:prstGeom prst="rect">
            <a:avLst/>
          </a:prstGeom>
          <a:noFill/>
        </p:spPr>
        <p:txBody>
          <a:bodyPr wrap="square" rtlCol="0">
            <a:spAutoFit/>
          </a:bodyPr>
          <a:lstStyle/>
          <a:p>
            <a:r>
              <a:rPr lang="en-US" sz="2400" dirty="0">
                <a:latin typeface="+mj-lt"/>
              </a:rPr>
              <a:t>Importance of Natural Variability</a:t>
            </a:r>
          </a:p>
          <a:p>
            <a:endParaRPr lang="en-US" sz="2400" dirty="0">
              <a:latin typeface="+mj-lt"/>
            </a:endParaRPr>
          </a:p>
          <a:p>
            <a:r>
              <a:rPr lang="en-US" sz="2400" dirty="0">
                <a:latin typeface="+mj-lt"/>
              </a:rPr>
              <a:t>Necessity of Observational Data</a:t>
            </a:r>
          </a:p>
        </p:txBody>
      </p:sp>
    </p:spTree>
    <p:extLst>
      <p:ext uri="{BB962C8B-B14F-4D97-AF65-F5344CB8AC3E}">
        <p14:creationId xmlns:p14="http://schemas.microsoft.com/office/powerpoint/2010/main" val="2149391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01BE7A-09DE-5B4D-88B4-E53F87811927}"/>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sz="3100" kern="1200">
                <a:solidFill>
                  <a:schemeClr val="accent1"/>
                </a:solidFill>
                <a:latin typeface="+mj-lt"/>
                <a:ea typeface="+mj-ea"/>
                <a:cs typeface="+mj-cs"/>
              </a:rPr>
              <a:t>Acknowledgements</a:t>
            </a:r>
            <a:endParaRPr lang="en-US" sz="3100" kern="1200" dirty="0">
              <a:solidFill>
                <a:schemeClr val="accent1"/>
              </a:solidFill>
              <a:latin typeface="+mj-lt"/>
              <a:ea typeface="+mj-ea"/>
              <a:cs typeface="+mj-cs"/>
            </a:endParaRPr>
          </a:p>
        </p:txBody>
      </p:sp>
      <p:sp>
        <p:nvSpPr>
          <p:cNvPr id="3" name="Content Placeholder 2">
            <a:extLst>
              <a:ext uri="{FF2B5EF4-FFF2-40B4-BE49-F238E27FC236}">
                <a16:creationId xmlns:a16="http://schemas.microsoft.com/office/drawing/2014/main" id="{652A18E4-8FBB-864C-87E2-6EA1486D1D16}"/>
              </a:ext>
            </a:extLst>
          </p:cNvPr>
          <p:cNvSpPr>
            <a:spLocks noGrp="1"/>
          </p:cNvSpPr>
          <p:nvPr>
            <p:ph sz="half" idx="1"/>
          </p:nvPr>
        </p:nvSpPr>
        <p:spPr>
          <a:xfrm>
            <a:off x="4976031" y="963877"/>
            <a:ext cx="6377769" cy="4930246"/>
          </a:xfrm>
        </p:spPr>
        <p:txBody>
          <a:bodyPr vert="horz" lIns="91440" tIns="45720" rIns="91440" bIns="45720" rtlCol="0" anchor="ctr">
            <a:normAutofit/>
          </a:bodyPr>
          <a:lstStyle/>
          <a:p>
            <a:r>
              <a:rPr lang="en-US" sz="2400"/>
              <a:t>Advisors: Darryn Waugh and Anand Gnanadesikan </a:t>
            </a:r>
          </a:p>
          <a:p>
            <a:r>
              <a:rPr lang="en-US" sz="2400"/>
              <a:t> Andrew Chen </a:t>
            </a:r>
          </a:p>
          <a:p>
            <a:r>
              <a:rPr lang="en-US" sz="2400"/>
              <a:t>All EPS Faculty - Tom Haine &amp; Peter Olsen</a:t>
            </a:r>
          </a:p>
          <a:p>
            <a:r>
              <a:rPr lang="en-US" sz="2400"/>
              <a:t>Family - Nancy and Bob Thomas </a:t>
            </a:r>
          </a:p>
          <a:p>
            <a:r>
              <a:rPr lang="en-US" sz="2400"/>
              <a:t>EPS Postdocs &amp; Graduate Students - Eshwan Ramudu, Anna Scott, Grace Kim, Will Seviour, Rolando Saunders. </a:t>
            </a:r>
          </a:p>
        </p:txBody>
      </p:sp>
    </p:spTree>
    <p:extLst>
      <p:ext uri="{BB962C8B-B14F-4D97-AF65-F5344CB8AC3E}">
        <p14:creationId xmlns:p14="http://schemas.microsoft.com/office/powerpoint/2010/main" val="4048912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A70E29-D4BF-F740-83F7-A82E2024466F}"/>
              </a:ext>
            </a:extLst>
          </p:cNvPr>
          <p:cNvPicPr>
            <a:picLocks noChangeAspect="1"/>
          </p:cNvPicPr>
          <p:nvPr/>
        </p:nvPicPr>
        <p:blipFill rotWithShape="1">
          <a:blip r:embed="rId2">
            <a:extLst/>
          </a:blip>
          <a:srcRect l="8843" r="2268"/>
          <a:stretch/>
        </p:blipFill>
        <p:spPr>
          <a:xfrm>
            <a:off x="20" y="1"/>
            <a:ext cx="12191980" cy="6857999"/>
          </a:xfrm>
          <a:prstGeom prst="rect">
            <a:avLst/>
          </a:prstGeom>
        </p:spPr>
      </p:pic>
      <p:sp>
        <p:nvSpPr>
          <p:cNvPr id="36" name="Rectangle 35">
            <a:extLst>
              <a:ext uri="{FF2B5EF4-FFF2-40B4-BE49-F238E27FC236}">
                <a16:creationId xmlns:a16="http://schemas.microsoft.com/office/drawing/2014/main" id="{37C89E4B-3C9F-44B9-8B86-D9E3D112D8E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AA2EAA10-076F-46BD-8F0F-B9A2FB77A85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91E407-403B-4764-86C9-33A56D3BCA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5A0398E-93F3-774A-9800-566560453ED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Questions?</a:t>
            </a:r>
          </a:p>
        </p:txBody>
      </p:sp>
    </p:spTree>
    <p:extLst>
      <p:ext uri="{BB962C8B-B14F-4D97-AF65-F5344CB8AC3E}">
        <p14:creationId xmlns:p14="http://schemas.microsoft.com/office/powerpoint/2010/main" val="3495931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uthern-ocean-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734342"/>
            <a:ext cx="9144000" cy="5787189"/>
          </a:xfrm>
          <a:prstGeom prst="rect">
            <a:avLst/>
          </a:prstGeom>
        </p:spPr>
      </p:pic>
      <p:pic>
        <p:nvPicPr>
          <p:cNvPr id="6" name="Picture 5" descr="oo-map.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1403" y="988341"/>
            <a:ext cx="5310859" cy="5310859"/>
          </a:xfrm>
          <a:prstGeom prst="rect">
            <a:avLst/>
          </a:prstGeom>
        </p:spPr>
      </p:pic>
    </p:spTree>
    <p:custDataLst>
      <p:tags r:id="rId1"/>
    </p:custDataLst>
    <p:extLst>
      <p:ext uri="{BB962C8B-B14F-4D97-AF65-F5344CB8AC3E}">
        <p14:creationId xmlns:p14="http://schemas.microsoft.com/office/powerpoint/2010/main" val="2405471144"/>
      </p:ext>
    </p:extLst>
  </p:cSld>
  <p:clrMapOvr>
    <a:masterClrMapping/>
  </p:clrMapOvr>
  <mc:AlternateContent xmlns:mc="http://schemas.openxmlformats.org/markup-compatibility/2006" xmlns:p14="http://schemas.microsoft.com/office/powerpoint/2010/main">
    <mc:Choice Requires="p14">
      <p:transition spd="slow" p14:dur="2000" advTm="38618"/>
    </mc:Choice>
    <mc:Fallback xmlns="">
      <p:transition spd="slow" advTm="38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0ACF9-0C1C-F14C-A625-11320BD9B283}"/>
              </a:ext>
            </a:extLst>
          </p:cNvPr>
          <p:cNvPicPr>
            <a:picLocks noChangeAspect="1"/>
          </p:cNvPicPr>
          <p:nvPr/>
        </p:nvPicPr>
        <p:blipFill>
          <a:blip r:embed="rId2"/>
          <a:stretch>
            <a:fillRect/>
          </a:stretch>
        </p:blipFill>
        <p:spPr>
          <a:xfrm>
            <a:off x="3282771" y="0"/>
            <a:ext cx="5626458" cy="6858000"/>
          </a:xfrm>
          <a:prstGeom prst="rect">
            <a:avLst/>
          </a:prstGeom>
        </p:spPr>
      </p:pic>
    </p:spTree>
    <p:extLst>
      <p:ext uri="{BB962C8B-B14F-4D97-AF65-F5344CB8AC3E}">
        <p14:creationId xmlns:p14="http://schemas.microsoft.com/office/powerpoint/2010/main" val="17911306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77763B-FBCB-7941-9092-30427E2803EA}"/>
              </a:ext>
            </a:extLst>
          </p:cNvPr>
          <p:cNvPicPr>
            <a:picLocks noChangeAspect="1"/>
          </p:cNvPicPr>
          <p:nvPr/>
        </p:nvPicPr>
        <p:blipFill>
          <a:blip r:embed="rId2"/>
          <a:stretch>
            <a:fillRect/>
          </a:stretch>
        </p:blipFill>
        <p:spPr>
          <a:xfrm>
            <a:off x="3475774" y="0"/>
            <a:ext cx="5482498" cy="6858000"/>
          </a:xfrm>
          <a:prstGeom prst="rect">
            <a:avLst/>
          </a:prstGeom>
        </p:spPr>
      </p:pic>
    </p:spTree>
    <p:extLst>
      <p:ext uri="{BB962C8B-B14F-4D97-AF65-F5344CB8AC3E}">
        <p14:creationId xmlns:p14="http://schemas.microsoft.com/office/powerpoint/2010/main" val="3724319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F3A8-C92B-8046-A12A-4E4F03DBF2A2}"/>
              </a:ext>
            </a:extLst>
          </p:cNvPr>
          <p:cNvPicPr>
            <a:picLocks noChangeAspect="1"/>
          </p:cNvPicPr>
          <p:nvPr/>
        </p:nvPicPr>
        <p:blipFill>
          <a:blip r:embed="rId2"/>
          <a:stretch>
            <a:fillRect/>
          </a:stretch>
        </p:blipFill>
        <p:spPr>
          <a:xfrm>
            <a:off x="3838810" y="0"/>
            <a:ext cx="4948852" cy="6858000"/>
          </a:xfrm>
          <a:prstGeom prst="rect">
            <a:avLst/>
          </a:prstGeom>
        </p:spPr>
      </p:pic>
    </p:spTree>
    <p:extLst>
      <p:ext uri="{BB962C8B-B14F-4D97-AF65-F5344CB8AC3E}">
        <p14:creationId xmlns:p14="http://schemas.microsoft.com/office/powerpoint/2010/main" val="1627817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6B808B-C64E-734E-9401-3507F675F172}"/>
              </a:ext>
            </a:extLst>
          </p:cNvPr>
          <p:cNvPicPr>
            <a:picLocks noChangeAspect="1"/>
          </p:cNvPicPr>
          <p:nvPr/>
        </p:nvPicPr>
        <p:blipFill>
          <a:blip r:embed="rId2"/>
          <a:stretch>
            <a:fillRect/>
          </a:stretch>
        </p:blipFill>
        <p:spPr>
          <a:xfrm>
            <a:off x="4456476" y="1225449"/>
            <a:ext cx="3937000" cy="4419600"/>
          </a:xfrm>
          <a:prstGeom prst="rect">
            <a:avLst/>
          </a:prstGeom>
        </p:spPr>
      </p:pic>
    </p:spTree>
    <p:extLst>
      <p:ext uri="{BB962C8B-B14F-4D97-AF65-F5344CB8AC3E}">
        <p14:creationId xmlns:p14="http://schemas.microsoft.com/office/powerpoint/2010/main" val="3009676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731DB9A-FAE8-7B42-B37E-2FBE46883072}"/>
              </a:ext>
            </a:extLst>
          </p:cNvPr>
          <p:cNvPicPr>
            <a:picLocks noChangeAspect="1"/>
          </p:cNvPicPr>
          <p:nvPr/>
        </p:nvPicPr>
        <p:blipFill>
          <a:blip r:embed="rId3"/>
          <a:stretch>
            <a:fillRect/>
          </a:stretch>
        </p:blipFill>
        <p:spPr>
          <a:xfrm>
            <a:off x="2902155" y="1082519"/>
            <a:ext cx="6631810" cy="5005481"/>
          </a:xfrm>
          <a:prstGeom prst="rect">
            <a:avLst/>
          </a:prstGeom>
        </p:spPr>
      </p:pic>
    </p:spTree>
    <p:extLst>
      <p:ext uri="{BB962C8B-B14F-4D97-AF65-F5344CB8AC3E}">
        <p14:creationId xmlns:p14="http://schemas.microsoft.com/office/powerpoint/2010/main" val="3171874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85D213B-38F9-E640-8687-EAA3F971FE8D}"/>
              </a:ext>
            </a:extLst>
          </p:cNvPr>
          <p:cNvPicPr>
            <a:picLocks noChangeAspect="1"/>
          </p:cNvPicPr>
          <p:nvPr/>
        </p:nvPicPr>
        <p:blipFill>
          <a:blip r:embed="rId2"/>
          <a:stretch>
            <a:fillRect/>
          </a:stretch>
        </p:blipFill>
        <p:spPr>
          <a:xfrm>
            <a:off x="2326509" y="821932"/>
            <a:ext cx="7335210" cy="5148562"/>
          </a:xfrm>
          <a:prstGeom prst="rect">
            <a:avLst/>
          </a:prstGeom>
        </p:spPr>
      </p:pic>
    </p:spTree>
    <p:extLst>
      <p:ext uri="{BB962C8B-B14F-4D97-AF65-F5344CB8AC3E}">
        <p14:creationId xmlns:p14="http://schemas.microsoft.com/office/powerpoint/2010/main" val="2887829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FA6197E-2C20-6249-ACAB-C03593D773A9}"/>
              </a:ext>
            </a:extLst>
          </p:cNvPr>
          <p:cNvPicPr>
            <a:picLocks noChangeAspect="1"/>
          </p:cNvPicPr>
          <p:nvPr/>
        </p:nvPicPr>
        <p:blipFill>
          <a:blip r:embed="rId2"/>
          <a:stretch>
            <a:fillRect/>
          </a:stretch>
        </p:blipFill>
        <p:spPr>
          <a:xfrm>
            <a:off x="533400" y="754165"/>
            <a:ext cx="11658600" cy="5334000"/>
          </a:xfrm>
          <a:prstGeom prst="rect">
            <a:avLst/>
          </a:prstGeom>
        </p:spPr>
      </p:pic>
    </p:spTree>
    <p:extLst>
      <p:ext uri="{BB962C8B-B14F-4D97-AF65-F5344CB8AC3E}">
        <p14:creationId xmlns:p14="http://schemas.microsoft.com/office/powerpoint/2010/main" val="406330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AC4EE17-B0FC-2648-82F9-A254797427AB}"/>
              </a:ext>
            </a:extLst>
          </p:cNvPr>
          <p:cNvPicPr>
            <a:picLocks noChangeAspect="1"/>
          </p:cNvPicPr>
          <p:nvPr/>
        </p:nvPicPr>
        <p:blipFill>
          <a:blip r:embed="rId2"/>
          <a:stretch>
            <a:fillRect/>
          </a:stretch>
        </p:blipFill>
        <p:spPr>
          <a:xfrm>
            <a:off x="1543749" y="694129"/>
            <a:ext cx="9160109" cy="5499208"/>
          </a:xfrm>
          <a:prstGeom prst="rect">
            <a:avLst/>
          </a:prstGeom>
        </p:spPr>
      </p:pic>
    </p:spTree>
    <p:extLst>
      <p:ext uri="{BB962C8B-B14F-4D97-AF65-F5344CB8AC3E}">
        <p14:creationId xmlns:p14="http://schemas.microsoft.com/office/powerpoint/2010/main" val="2807009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16EEB65-5E21-034D-9DB1-E42A1C34B8E4}"/>
              </a:ext>
            </a:extLst>
          </p:cNvPr>
          <p:cNvPicPr>
            <a:picLocks noChangeAspect="1"/>
          </p:cNvPicPr>
          <p:nvPr/>
        </p:nvPicPr>
        <p:blipFill>
          <a:blip r:embed="rId2"/>
          <a:stretch>
            <a:fillRect/>
          </a:stretch>
        </p:blipFill>
        <p:spPr>
          <a:xfrm>
            <a:off x="1513279" y="619082"/>
            <a:ext cx="9347200" cy="5791200"/>
          </a:xfrm>
          <a:prstGeom prst="rect">
            <a:avLst/>
          </a:prstGeom>
        </p:spPr>
      </p:pic>
    </p:spTree>
    <p:extLst>
      <p:ext uri="{BB962C8B-B14F-4D97-AF65-F5344CB8AC3E}">
        <p14:creationId xmlns:p14="http://schemas.microsoft.com/office/powerpoint/2010/main" val="2469805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2358101-41C3-B045-969D-3E586179DBDB}"/>
              </a:ext>
            </a:extLst>
          </p:cNvPr>
          <p:cNvPicPr>
            <a:picLocks noChangeAspect="1"/>
          </p:cNvPicPr>
          <p:nvPr/>
        </p:nvPicPr>
        <p:blipFill>
          <a:blip r:embed="rId2"/>
          <a:stretch>
            <a:fillRect/>
          </a:stretch>
        </p:blipFill>
        <p:spPr>
          <a:xfrm>
            <a:off x="986117" y="474602"/>
            <a:ext cx="9347200" cy="5842000"/>
          </a:xfrm>
          <a:prstGeom prst="rect">
            <a:avLst/>
          </a:prstGeom>
        </p:spPr>
      </p:pic>
    </p:spTree>
    <p:extLst>
      <p:ext uri="{BB962C8B-B14F-4D97-AF65-F5344CB8AC3E}">
        <p14:creationId xmlns:p14="http://schemas.microsoft.com/office/powerpoint/2010/main" val="81897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061EBB-21DA-AD49-A26B-7268022DDBFC}"/>
              </a:ext>
            </a:extLst>
          </p:cNvPr>
          <p:cNvPicPr>
            <a:picLocks noChangeAspect="1"/>
          </p:cNvPicPr>
          <p:nvPr/>
        </p:nvPicPr>
        <p:blipFill rotWithShape="1">
          <a:blip r:embed="rId2"/>
          <a:srcRect t="6795" b="3585"/>
          <a:stretch/>
        </p:blipFill>
        <p:spPr>
          <a:xfrm>
            <a:off x="1870075" y="596900"/>
            <a:ext cx="8451850" cy="5715000"/>
          </a:xfrm>
          <a:prstGeom prst="rect">
            <a:avLst/>
          </a:prstGeom>
        </p:spPr>
      </p:pic>
      <p:sp>
        <p:nvSpPr>
          <p:cNvPr id="3" name="Rectangle 2"/>
          <p:cNvSpPr/>
          <p:nvPr/>
        </p:nvSpPr>
        <p:spPr>
          <a:xfrm>
            <a:off x="1268708" y="5502233"/>
            <a:ext cx="8340540" cy="1231106"/>
          </a:xfrm>
          <a:prstGeom prst="rect">
            <a:avLst/>
          </a:prstGeom>
          <a:solidFill>
            <a:srgbClr val="FFFFFF"/>
          </a:solidFill>
        </p:spPr>
        <p:txBody>
          <a:bodyPr wrap="square">
            <a:spAutoFit/>
          </a:bodyPr>
          <a:lstStyle/>
          <a:p>
            <a:pPr lvl="1"/>
            <a:endParaRPr lang="en-US" sz="2000" dirty="0">
              <a:latin typeface="Avenir Book"/>
              <a:cs typeface="Avenir Book"/>
            </a:endParaRPr>
          </a:p>
          <a:p>
            <a:pPr lvl="1"/>
            <a:r>
              <a:rPr lang="en-US" sz="2000" dirty="0">
                <a:latin typeface="Avenir Book"/>
                <a:cs typeface="Avenir Book"/>
              </a:rPr>
              <a:t>30% of anthropogenic carbon enters ocean south of 30S. </a:t>
            </a:r>
          </a:p>
          <a:p>
            <a:pPr lvl="1"/>
            <a:r>
              <a:rPr lang="en-US" sz="2000" dirty="0">
                <a:latin typeface="Avenir Book"/>
                <a:cs typeface="Avenir Book"/>
              </a:rPr>
              <a:t>75% of heat enters ocean south of 30S </a:t>
            </a:r>
          </a:p>
          <a:p>
            <a:pPr lvl="1"/>
            <a:r>
              <a:rPr lang="en-US" sz="1200" dirty="0">
                <a:latin typeface="Avenir Book"/>
                <a:cs typeface="Avenir Book"/>
              </a:rPr>
              <a:t>(</a:t>
            </a:r>
            <a:r>
              <a:rPr lang="en-US" sz="1200" dirty="0" err="1">
                <a:latin typeface="Avenir Book"/>
                <a:cs typeface="Avenir Book"/>
              </a:rPr>
              <a:t>Frolicher</a:t>
            </a:r>
            <a:r>
              <a:rPr lang="en-US" sz="1200" dirty="0">
                <a:latin typeface="Avenir Book"/>
                <a:cs typeface="Avenir Book"/>
              </a:rPr>
              <a:t> et al, 2015)</a:t>
            </a:r>
          </a:p>
        </p:txBody>
      </p:sp>
    </p:spTree>
    <p:extLst>
      <p:ext uri="{BB962C8B-B14F-4D97-AF65-F5344CB8AC3E}">
        <p14:creationId xmlns:p14="http://schemas.microsoft.com/office/powerpoint/2010/main" val="655316135"/>
      </p:ext>
    </p:extLst>
  </p:cSld>
  <p:clrMapOvr>
    <a:masterClrMapping/>
  </p:clrMapOvr>
  <mc:AlternateContent xmlns:mc="http://schemas.openxmlformats.org/markup-compatibility/2006" xmlns:p14="http://schemas.microsoft.com/office/powerpoint/2010/main">
    <mc:Choice Requires="p14">
      <p:transition spd="slow" p14:dur="2000" advTm="198708"/>
    </mc:Choice>
    <mc:Fallback xmlns="">
      <p:transition spd="slow" advTm="198708"/>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4380F1B-9005-E64F-9FA5-745DB030EE12}"/>
              </a:ext>
            </a:extLst>
          </p:cNvPr>
          <p:cNvPicPr>
            <a:picLocks noChangeAspect="1"/>
          </p:cNvPicPr>
          <p:nvPr/>
        </p:nvPicPr>
        <p:blipFill>
          <a:blip r:embed="rId2"/>
          <a:stretch>
            <a:fillRect/>
          </a:stretch>
        </p:blipFill>
        <p:spPr>
          <a:xfrm>
            <a:off x="1384729" y="454940"/>
            <a:ext cx="9347200" cy="5765800"/>
          </a:xfrm>
          <a:prstGeom prst="rect">
            <a:avLst/>
          </a:prstGeom>
        </p:spPr>
      </p:pic>
    </p:spTree>
    <p:extLst>
      <p:ext uri="{BB962C8B-B14F-4D97-AF65-F5344CB8AC3E}">
        <p14:creationId xmlns:p14="http://schemas.microsoft.com/office/powerpoint/2010/main" val="4203765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68127D4-60FE-F840-9309-4B2B0CD60EEC}"/>
              </a:ext>
            </a:extLst>
          </p:cNvPr>
          <p:cNvPicPr>
            <a:picLocks noChangeAspect="1"/>
          </p:cNvPicPr>
          <p:nvPr/>
        </p:nvPicPr>
        <p:blipFill>
          <a:blip r:embed="rId2"/>
          <a:stretch>
            <a:fillRect/>
          </a:stretch>
        </p:blipFill>
        <p:spPr>
          <a:xfrm>
            <a:off x="1261464" y="503788"/>
            <a:ext cx="9173453" cy="5897220"/>
          </a:xfrm>
          <a:prstGeom prst="rect">
            <a:avLst/>
          </a:prstGeom>
        </p:spPr>
      </p:pic>
    </p:spTree>
    <p:extLst>
      <p:ext uri="{BB962C8B-B14F-4D97-AF65-F5344CB8AC3E}">
        <p14:creationId xmlns:p14="http://schemas.microsoft.com/office/powerpoint/2010/main" val="30196296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CBE9DD9-C29C-E94C-B5C3-A3B638CB0316}"/>
              </a:ext>
            </a:extLst>
          </p:cNvPr>
          <p:cNvPicPr>
            <a:picLocks noChangeAspect="1"/>
          </p:cNvPicPr>
          <p:nvPr/>
        </p:nvPicPr>
        <p:blipFill>
          <a:blip r:embed="rId2"/>
          <a:stretch>
            <a:fillRect/>
          </a:stretch>
        </p:blipFill>
        <p:spPr>
          <a:xfrm>
            <a:off x="2302977" y="554541"/>
            <a:ext cx="7772400" cy="5943600"/>
          </a:xfrm>
          <a:prstGeom prst="rect">
            <a:avLst/>
          </a:prstGeom>
        </p:spPr>
      </p:pic>
    </p:spTree>
    <p:extLst>
      <p:ext uri="{BB962C8B-B14F-4D97-AF65-F5344CB8AC3E}">
        <p14:creationId xmlns:p14="http://schemas.microsoft.com/office/powerpoint/2010/main" val="3556827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5B2088-D436-1D41-8911-4B08A0DD9B9F}"/>
              </a:ext>
            </a:extLst>
          </p:cNvPr>
          <p:cNvPicPr>
            <a:picLocks noChangeAspect="1"/>
          </p:cNvPicPr>
          <p:nvPr/>
        </p:nvPicPr>
        <p:blipFill>
          <a:blip r:embed="rId2"/>
          <a:stretch>
            <a:fillRect/>
          </a:stretch>
        </p:blipFill>
        <p:spPr>
          <a:xfrm>
            <a:off x="2657717" y="687882"/>
            <a:ext cx="7315200" cy="5486400"/>
          </a:xfrm>
          <a:prstGeom prst="rect">
            <a:avLst/>
          </a:prstGeom>
        </p:spPr>
      </p:pic>
    </p:spTree>
    <p:extLst>
      <p:ext uri="{BB962C8B-B14F-4D97-AF65-F5344CB8AC3E}">
        <p14:creationId xmlns:p14="http://schemas.microsoft.com/office/powerpoint/2010/main" val="2359131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64DB8-CFD7-D24A-A08A-C3CDEA180DF9}"/>
              </a:ext>
            </a:extLst>
          </p:cNvPr>
          <p:cNvPicPr>
            <a:picLocks noChangeAspect="1"/>
          </p:cNvPicPr>
          <p:nvPr/>
        </p:nvPicPr>
        <p:blipFill>
          <a:blip r:embed="rId3"/>
          <a:stretch>
            <a:fillRect/>
          </a:stretch>
        </p:blipFill>
        <p:spPr>
          <a:xfrm>
            <a:off x="5327272" y="492573"/>
            <a:ext cx="6206645" cy="5880796"/>
          </a:xfrm>
          <a:prstGeom prst="rect">
            <a:avLst/>
          </a:prstGeom>
        </p:spPr>
      </p:pic>
      <p:sp>
        <p:nvSpPr>
          <p:cNvPr id="14" name="Rectangle 9">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1">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BFE8325-2DA9-6D4A-9F5A-59443C23FDB5}"/>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Climate Modeling</a:t>
            </a:r>
          </a:p>
        </p:txBody>
      </p:sp>
      <p:sp>
        <p:nvSpPr>
          <p:cNvPr id="3" name="Content Placeholder 2">
            <a:extLst>
              <a:ext uri="{FF2B5EF4-FFF2-40B4-BE49-F238E27FC236}">
                <a16:creationId xmlns:a16="http://schemas.microsoft.com/office/drawing/2014/main" id="{203FCB10-1604-2F48-A74A-48C3E0ADB486}"/>
              </a:ext>
            </a:extLst>
          </p:cNvPr>
          <p:cNvSpPr>
            <a:spLocks noGrp="1"/>
          </p:cNvSpPr>
          <p:nvPr>
            <p:ph sz="half"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chemeClr val="bg2"/>
                </a:solidFill>
                <a:latin typeface="+mn-lt"/>
                <a:ea typeface="+mn-ea"/>
                <a:cs typeface="+mn-cs"/>
              </a:rPr>
              <a:t>“All models are wrong, but some are useful” – George Box</a:t>
            </a:r>
          </a:p>
        </p:txBody>
      </p:sp>
    </p:spTree>
    <p:extLst>
      <p:ext uri="{BB962C8B-B14F-4D97-AF65-F5344CB8AC3E}">
        <p14:creationId xmlns:p14="http://schemas.microsoft.com/office/powerpoint/2010/main" val="1769683492"/>
      </p:ext>
    </p:extLst>
  </p:cSld>
  <p:clrMapOvr>
    <a:masterClrMapping/>
  </p:clrMapOvr>
  <mc:AlternateContent xmlns:mc="http://schemas.openxmlformats.org/markup-compatibility/2006" xmlns:p14="http://schemas.microsoft.com/office/powerpoint/2010/main">
    <mc:Choice Requires="p14">
      <p:transition spd="slow" p14:dur="2000" advTm="29612"/>
    </mc:Choice>
    <mc:Fallback xmlns="">
      <p:transition spd="slow" advTm="2961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7|18.8|38.5|22.3|38.9|32.2|1.9|7|0.5|6.4|0.8|8.7|0.4|1.1"/>
</p:tagLst>
</file>

<file path=ppt/tags/tag2.xml><?xml version="1.0" encoding="utf-8"?>
<p:tagLst xmlns:a="http://schemas.openxmlformats.org/drawingml/2006/main" xmlns:r="http://schemas.openxmlformats.org/officeDocument/2006/relationships" xmlns:p="http://schemas.openxmlformats.org/presentationml/2006/main">
  <p:tag name="TIMING" val="|18.7"/>
</p:tagLst>
</file>

<file path=ppt/tags/tag3.xml><?xml version="1.0" encoding="utf-8"?>
<p:tagLst xmlns:a="http://schemas.openxmlformats.org/drawingml/2006/main" xmlns:r="http://schemas.openxmlformats.org/officeDocument/2006/relationships" xmlns:p="http://schemas.openxmlformats.org/presentationml/2006/main">
  <p:tag name="TIMING" val="|17.5|1.6"/>
</p:tagLst>
</file>

<file path=ppt/tags/tag4.xml><?xml version="1.0" encoding="utf-8"?>
<p:tagLst xmlns:a="http://schemas.openxmlformats.org/drawingml/2006/main" xmlns:r="http://schemas.openxmlformats.org/officeDocument/2006/relationships" xmlns:p="http://schemas.openxmlformats.org/presentationml/2006/main">
  <p:tag name="TIMING" val="|47|17.7|16.1|0.4"/>
</p:tagLst>
</file>

<file path=ppt/tags/tag5.xml><?xml version="1.0" encoding="utf-8"?>
<p:tagLst xmlns:a="http://schemas.openxmlformats.org/drawingml/2006/main" xmlns:r="http://schemas.openxmlformats.org/officeDocument/2006/relationships" xmlns:p="http://schemas.openxmlformats.org/presentationml/2006/main">
  <p:tag name="TIMING" val="|9.8|6.9"/>
</p:tagLst>
</file>

<file path=ppt/tags/tag6.xml><?xml version="1.0" encoding="utf-8"?>
<p:tagLst xmlns:a="http://schemas.openxmlformats.org/drawingml/2006/main" xmlns:r="http://schemas.openxmlformats.org/officeDocument/2006/relationships" xmlns:p="http://schemas.openxmlformats.org/presentationml/2006/main">
  <p:tag name="TIMING" val="|17.1"/>
</p:tagLst>
</file>

<file path=ppt/tags/tag7.xml><?xml version="1.0" encoding="utf-8"?>
<p:tagLst xmlns:a="http://schemas.openxmlformats.org/drawingml/2006/main" xmlns:r="http://schemas.openxmlformats.org/officeDocument/2006/relationships" xmlns:p="http://schemas.openxmlformats.org/presentationml/2006/main">
  <p:tag name="TIMING" val="|6.5|7.2"/>
</p:tagLst>
</file>

<file path=ppt/tags/tag8.xml><?xml version="1.0" encoding="utf-8"?>
<p:tagLst xmlns:a="http://schemas.openxmlformats.org/drawingml/2006/main" xmlns:r="http://schemas.openxmlformats.org/officeDocument/2006/relationships" xmlns:p="http://schemas.openxmlformats.org/presentationml/2006/main">
  <p:tag name="TIMING" val="|1.1|9.9|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{D57A3F21-4F02-D745-891B-91625B8B8B25}tf10001070</Template>
  <TotalTime>3836</TotalTime>
  <Words>2113</Words>
  <Application>Microsoft Macintosh PowerPoint</Application>
  <PresentationFormat>Widescreen</PresentationFormat>
  <Paragraphs>459</Paragraphs>
  <Slides>83</Slides>
  <Notes>16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91" baseType="lpstr">
      <vt:lpstr>Arial</vt:lpstr>
      <vt:lpstr>Avenir Book</vt:lpstr>
      <vt:lpstr>Calibri</vt:lpstr>
      <vt:lpstr>Calibri Light</vt:lpstr>
      <vt:lpstr>Cambria Math</vt:lpstr>
      <vt:lpstr>Office Theme</vt:lpstr>
      <vt:lpstr>Document</vt:lpstr>
      <vt:lpstr>Equation</vt:lpstr>
      <vt:lpstr>Investigating Multi-Decadal Atmosphere &amp; Ocean Variability</vt:lpstr>
      <vt:lpstr>What causes global climate to change? </vt:lpstr>
      <vt:lpstr>PowerPoint Presentation</vt:lpstr>
      <vt:lpstr>Why is Natural Variability Important?</vt:lpstr>
      <vt:lpstr>Thesis Aims:</vt:lpstr>
      <vt:lpstr>Presentation Outline</vt:lpstr>
      <vt:lpstr>PowerPoint Presentation</vt:lpstr>
      <vt:lpstr>PowerPoint Presentation</vt:lpstr>
      <vt:lpstr>Climate Modeling</vt:lpstr>
      <vt:lpstr>Climate Modeling</vt:lpstr>
      <vt:lpstr>Two Types of Climate Simulations</vt:lpstr>
      <vt:lpstr>Part I:   Recent trends and natural variability in the Southern Hemisphere extratropical circulation </vt:lpstr>
      <vt:lpstr>PowerPoint Presentation</vt:lpstr>
      <vt:lpstr>Recent Trends in the SH Westerly Jet </vt:lpstr>
      <vt:lpstr>Aims:</vt:lpstr>
      <vt:lpstr>Climate Models Used</vt:lpstr>
      <vt:lpstr>Reanalysis Observations*</vt:lpstr>
      <vt:lpstr>Natural Variability</vt:lpstr>
      <vt:lpstr>Natural Variability</vt:lpstr>
      <vt:lpstr>Natural Variability</vt:lpstr>
      <vt:lpstr>Natural Variability vs. Observations</vt:lpstr>
      <vt:lpstr>Natural Variability vs. Observations</vt:lpstr>
      <vt:lpstr>Natural Variability vs. Observations</vt:lpstr>
      <vt:lpstr>Natural Variability Results</vt:lpstr>
      <vt:lpstr>PowerPoint Presentation</vt:lpstr>
      <vt:lpstr>Conclusions</vt:lpstr>
      <vt:lpstr>Part II:   Relationship between ocean carbon and heat multi-decadal variability</vt:lpstr>
      <vt:lpstr>Oceanic Heat and Carbon Content</vt:lpstr>
      <vt:lpstr>Oceanic Heat and Carbon Content</vt:lpstr>
      <vt:lpstr>Aims: </vt:lpstr>
      <vt:lpstr>Single Climate Model</vt:lpstr>
      <vt:lpstr>PowerPoint Presentation</vt:lpstr>
      <vt:lpstr>Mesoscale Eddy Parameterizations</vt:lpstr>
      <vt:lpstr>Model Simulations</vt:lpstr>
      <vt:lpstr>Weddell Polynya</vt:lpstr>
      <vt:lpstr>Weddell Sea Deep Convection</vt:lpstr>
      <vt:lpstr>PowerPoint Presentation</vt:lpstr>
      <vt:lpstr>PowerPoint Presentation</vt:lpstr>
      <vt:lpstr>PowerPoint Presentation</vt:lpstr>
      <vt:lpstr>PowerPoint Presentation</vt:lpstr>
      <vt:lpstr>Preformed vs Remineralized DIC</vt:lpstr>
      <vt:lpstr>PowerPoint Presentation</vt:lpstr>
      <vt:lpstr>PowerPoint Presentation</vt:lpstr>
      <vt:lpstr>Conclusions</vt:lpstr>
      <vt:lpstr>Part III:   Relationship between North Atlantic Oxygen and Age </vt:lpstr>
      <vt:lpstr>North Atlantic Ocean</vt:lpstr>
      <vt:lpstr>Ocean Age:</vt:lpstr>
      <vt:lpstr>Ocean Oxygen</vt:lpstr>
      <vt:lpstr>Age and Oxygen</vt:lpstr>
      <vt:lpstr>Age and Oxygen</vt:lpstr>
      <vt:lpstr>Aims:</vt:lpstr>
      <vt:lpstr>Observational Data – Line W</vt:lpstr>
      <vt:lpstr>Sample Collection</vt:lpstr>
      <vt:lpstr>Age-Oxygen Correlation</vt:lpstr>
      <vt:lpstr>Age-Oxygen Scatterplot</vt:lpstr>
      <vt:lpstr>Spatial Extent of Anomalous  Correlation</vt:lpstr>
      <vt:lpstr>Line W versus “Line 40N”</vt:lpstr>
      <vt:lpstr>Vertical + Horizontal Variability</vt:lpstr>
      <vt:lpstr>Conclusions</vt:lpstr>
      <vt:lpstr>Conclusions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Thomas</dc:creator>
  <cp:lastModifiedBy>Jordan Thomas</cp:lastModifiedBy>
  <cp:revision>80</cp:revision>
  <dcterms:created xsi:type="dcterms:W3CDTF">2018-02-12T18:31:06Z</dcterms:created>
  <dcterms:modified xsi:type="dcterms:W3CDTF">2018-02-20T17:12:56Z</dcterms:modified>
</cp:coreProperties>
</file>